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Anton" charset="1" panose="00000500000000000000"/>
      <p:regular r:id="rId22"/>
    </p:embeddedFont>
    <p:embeddedFont>
      <p:font typeface="Futura Bold" charset="1" panose="020B0702020204020203"/>
      <p:regular r:id="rId23"/>
    </p:embeddedFont>
    <p:embeddedFont>
      <p:font typeface="Futura Light" charset="1" panose="020B0402020204020303"/>
      <p:regular r:id="rId24"/>
    </p:embeddedFont>
    <p:embeddedFont>
      <p:font typeface="Open Sans" charset="1" panose="00000000000000000000"/>
      <p:regular r:id="rId25"/>
    </p:embeddedFont>
    <p:embeddedFont>
      <p:font typeface="Open Sans Bold" charset="1" panose="000000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" t="0" r="-6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48081" y="3971507"/>
            <a:ext cx="14807373" cy="2897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65"/>
              </a:lnSpc>
              <a:spcBef>
                <a:spcPct val="0"/>
              </a:spcBef>
            </a:pPr>
            <a:r>
              <a:rPr lang="en-US" sz="5546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MARS ROVER ÜZERİNDE EDGE COMPUTING (UÇ BİLİŞİM) DESTEKLİ KESTİRİMCİ BAKIM VE YEREL TELEMETRİ SİSTEMİ 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714636" y="952082"/>
            <a:ext cx="6735478" cy="7213363"/>
          </a:xfrm>
          <a:custGeom>
            <a:avLst/>
            <a:gdLst/>
            <a:ahLst/>
            <a:cxnLst/>
            <a:rect r="r" b="b" t="t" l="l"/>
            <a:pathLst>
              <a:path h="7213363" w="6735478">
                <a:moveTo>
                  <a:pt x="6735478" y="0"/>
                </a:moveTo>
                <a:lnTo>
                  <a:pt x="0" y="0"/>
                </a:lnTo>
                <a:lnTo>
                  <a:pt x="0" y="7213363"/>
                </a:lnTo>
                <a:lnTo>
                  <a:pt x="6735478" y="7213363"/>
                </a:lnTo>
                <a:lnTo>
                  <a:pt x="6735478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8240375" y="8165445"/>
            <a:ext cx="47625" cy="1092855"/>
            <a:chOff x="0" y="0"/>
            <a:chExt cx="12543" cy="2878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543" cy="287830"/>
            </a:xfrm>
            <a:custGeom>
              <a:avLst/>
              <a:gdLst/>
              <a:ahLst/>
              <a:cxnLst/>
              <a:rect r="r" b="b" t="t" l="l"/>
              <a:pathLst>
                <a:path h="287830" w="12543">
                  <a:moveTo>
                    <a:pt x="0" y="0"/>
                  </a:moveTo>
                  <a:lnTo>
                    <a:pt x="12543" y="0"/>
                  </a:lnTo>
                  <a:lnTo>
                    <a:pt x="12543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543" cy="3259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240375" y="8165445"/>
            <a:ext cx="47625" cy="1092855"/>
            <a:chOff x="0" y="0"/>
            <a:chExt cx="12543" cy="2878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543" cy="287830"/>
            </a:xfrm>
            <a:custGeom>
              <a:avLst/>
              <a:gdLst/>
              <a:ahLst/>
              <a:cxnLst/>
              <a:rect r="r" b="b" t="t" l="l"/>
              <a:pathLst>
                <a:path h="287830" w="12543">
                  <a:moveTo>
                    <a:pt x="0" y="0"/>
                  </a:moveTo>
                  <a:lnTo>
                    <a:pt x="12543" y="0"/>
                  </a:lnTo>
                  <a:lnTo>
                    <a:pt x="12543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543" cy="3259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56792" y="2099050"/>
            <a:ext cx="8341054" cy="6278671"/>
            <a:chOff x="0" y="0"/>
            <a:chExt cx="2196821" cy="16536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96821" cy="1653642"/>
            </a:xfrm>
            <a:custGeom>
              <a:avLst/>
              <a:gdLst/>
              <a:ahLst/>
              <a:cxnLst/>
              <a:rect r="r" b="b" t="t" l="l"/>
              <a:pathLst>
                <a:path h="1653642" w="2196821">
                  <a:moveTo>
                    <a:pt x="0" y="0"/>
                  </a:moveTo>
                  <a:lnTo>
                    <a:pt x="2196821" y="0"/>
                  </a:lnTo>
                  <a:lnTo>
                    <a:pt x="2196821" y="1653642"/>
                  </a:lnTo>
                  <a:lnTo>
                    <a:pt x="0" y="1653642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196821" cy="1691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2513849"/>
            <a:ext cx="7554347" cy="5449073"/>
            <a:chOff x="0" y="0"/>
            <a:chExt cx="1126829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26829" cy="812800"/>
            </a:xfrm>
            <a:custGeom>
              <a:avLst/>
              <a:gdLst/>
              <a:ahLst/>
              <a:cxnLst/>
              <a:rect r="r" b="b" t="t" l="l"/>
              <a:pathLst>
                <a:path h="812800" w="1126829">
                  <a:moveTo>
                    <a:pt x="0" y="0"/>
                  </a:moveTo>
                  <a:lnTo>
                    <a:pt x="1126829" y="0"/>
                  </a:lnTo>
                  <a:lnTo>
                    <a:pt x="1126829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0" t="-1295" r="0" b="-1295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889032" y="2203988"/>
            <a:ext cx="6269775" cy="953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71"/>
              </a:lnSpc>
              <a:spcBef>
                <a:spcPct val="0"/>
              </a:spcBef>
            </a:pPr>
            <a:r>
              <a:rPr lang="en-US" sz="183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PWM Problemi Robot kolu için birden fazla servoya ihtiyacımız vardı, ancak Raspberry Pi'de yalnızca iki donanımsal PWM pini bulunuyor.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664596" y="2232563"/>
            <a:ext cx="715564" cy="71556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818445" y="2445111"/>
            <a:ext cx="407866" cy="281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9"/>
              </a:lnSpc>
              <a:spcBef>
                <a:spcPct val="0"/>
              </a:spcBef>
            </a:pPr>
            <a:r>
              <a:rPr lang="en-US" b="true" sz="165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889032" y="4305992"/>
            <a:ext cx="6269775" cy="1139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8"/>
              </a:lnSpc>
              <a:spcBef>
                <a:spcPct val="0"/>
              </a:spcBef>
            </a:pPr>
            <a:r>
              <a:rPr lang="en-US" sz="165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Yazılımsal Çözüm Bu kısıtı yazılımsal PWM üreterek aştık. Tüm DC ve servo motor kontrollerini motorFull.py adlı tek bir dosyada birleştirdik. Bu, sistemin bakımını ve yönetimini kolaylaştırdı.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664596" y="4344092"/>
            <a:ext cx="715564" cy="71556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9818445" y="4556640"/>
            <a:ext cx="407866" cy="281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9"/>
              </a:lnSpc>
              <a:spcBef>
                <a:spcPct val="0"/>
              </a:spcBef>
            </a:pPr>
            <a:r>
              <a:rPr lang="en-US" b="true" sz="165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889032" y="6148095"/>
            <a:ext cx="6269775" cy="1710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8"/>
              </a:lnSpc>
            </a:pPr>
            <a:r>
              <a:rPr lang="en-US" sz="165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Veri Birleştirme Tüm analog (Arduino üzerinden) ve dijital (doğrudan RPi'ye bağlı) sensör verileri sensorFull.py dosyasında tek noktada toplandı.</a:t>
            </a:r>
          </a:p>
          <a:p>
            <a:pPr algn="l">
              <a:lnSpc>
                <a:spcPts val="2318"/>
              </a:lnSpc>
            </a:pPr>
            <a:r>
              <a:rPr lang="en-US" sz="165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Veri Akışı Bu merkezi veriler, hem yapay zekaya beslendi hem de WebSocket üzerinden arayüze ve veritabanına gönderildi.</a:t>
            </a:r>
          </a:p>
          <a:p>
            <a:pPr algn="l">
              <a:lnSpc>
                <a:spcPts val="2318"/>
              </a:lnSpc>
              <a:spcBef>
                <a:spcPct val="0"/>
              </a:spcBef>
            </a:pPr>
          </a:p>
        </p:txBody>
      </p:sp>
      <p:grpSp>
        <p:nvGrpSpPr>
          <p:cNvPr name="Group 22" id="22"/>
          <p:cNvGrpSpPr/>
          <p:nvPr/>
        </p:nvGrpSpPr>
        <p:grpSpPr>
          <a:xfrm rot="0">
            <a:off x="9664596" y="6455621"/>
            <a:ext cx="715564" cy="715564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9818445" y="6668169"/>
            <a:ext cx="407866" cy="281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9"/>
              </a:lnSpc>
              <a:spcBef>
                <a:spcPct val="0"/>
              </a:spcBef>
            </a:pPr>
            <a:r>
              <a:rPr lang="en-US" b="true" sz="165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240375" y="8165445"/>
            <a:ext cx="47625" cy="1092855"/>
            <a:chOff x="0" y="0"/>
            <a:chExt cx="12543" cy="2878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543" cy="287830"/>
            </a:xfrm>
            <a:custGeom>
              <a:avLst/>
              <a:gdLst/>
              <a:ahLst/>
              <a:cxnLst/>
              <a:rect r="r" b="b" t="t" l="l"/>
              <a:pathLst>
                <a:path h="287830" w="12543">
                  <a:moveTo>
                    <a:pt x="0" y="0"/>
                  </a:moveTo>
                  <a:lnTo>
                    <a:pt x="12543" y="0"/>
                  </a:lnTo>
                  <a:lnTo>
                    <a:pt x="12543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543" cy="3259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23585" y="3259768"/>
            <a:ext cx="715564" cy="71556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4901025"/>
            <a:ext cx="715564" cy="71556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6936398"/>
            <a:ext cx="715564" cy="71556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0285307" y="2478691"/>
            <a:ext cx="6192671" cy="6275795"/>
          </a:xfrm>
          <a:custGeom>
            <a:avLst/>
            <a:gdLst/>
            <a:ahLst/>
            <a:cxnLst/>
            <a:rect r="r" b="b" t="t" l="l"/>
            <a:pathLst>
              <a:path h="6275795" w="6192671">
                <a:moveTo>
                  <a:pt x="0" y="0"/>
                </a:moveTo>
                <a:lnTo>
                  <a:pt x="6192671" y="0"/>
                </a:lnTo>
                <a:lnTo>
                  <a:pt x="6192671" y="6275795"/>
                </a:lnTo>
                <a:lnTo>
                  <a:pt x="0" y="62757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983065" y="990235"/>
            <a:ext cx="15610539" cy="1165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16"/>
              </a:lnSpc>
              <a:spcBef>
                <a:spcPct val="0"/>
              </a:spcBef>
            </a:pPr>
            <a:r>
              <a:rPr lang="en-US" sz="679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YAPAY ZEKA &amp; KESTİRİMCİ BAKIM SENARYOSU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348020" y="3231193"/>
            <a:ext cx="6269775" cy="953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71"/>
              </a:lnSpc>
              <a:spcBef>
                <a:spcPct val="0"/>
              </a:spcBef>
            </a:pPr>
            <a:r>
              <a:rPr lang="en-US" sz="183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Yapay zekâ modülü, insan müdahalesinin mümkün olmadığı ortamlarda robotun kendi donanım sağlığını otonom olarak izlemesi amacıyla geliştirilmiştir.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77434" y="3472315"/>
            <a:ext cx="407866" cy="281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9"/>
              </a:lnSpc>
              <a:spcBef>
                <a:spcPct val="0"/>
              </a:spcBef>
            </a:pPr>
            <a:r>
              <a:rPr lang="en-US" b="true" sz="165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253135" y="4862925"/>
            <a:ext cx="6269775" cy="1424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8"/>
              </a:lnSpc>
            </a:pPr>
            <a:r>
              <a:rPr lang="en-US" sz="165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Amaç, yalnızca sensör verisini okumak değil; sistemin mevcut durumunu anlamak ve yorumlamaktır.</a:t>
            </a:r>
          </a:p>
          <a:p>
            <a:pPr algn="l">
              <a:lnSpc>
                <a:spcPts val="2318"/>
              </a:lnSpc>
              <a:spcBef>
                <a:spcPct val="0"/>
              </a:spcBef>
            </a:pPr>
            <a:r>
              <a:rPr lang="en-US" sz="165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Bu sayede robot, kendi sağlığının farkında olan bir sistem hâline getirilmiştir.</a:t>
            </a:r>
          </a:p>
          <a:p>
            <a:pPr algn="l">
              <a:lnSpc>
                <a:spcPts val="2318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182549" y="5113573"/>
            <a:ext cx="407866" cy="281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9"/>
              </a:lnSpc>
              <a:spcBef>
                <a:spcPct val="0"/>
              </a:spcBef>
            </a:pPr>
            <a:r>
              <a:rPr lang="en-US" b="true" sz="165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253135" y="6628871"/>
            <a:ext cx="6269775" cy="1710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8"/>
              </a:lnSpc>
            </a:pPr>
            <a:r>
              <a:rPr lang="en-US" sz="165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Veri Birleştirme Tüm analog (Arduino üzerinden) ve dijital (doğrudan RPi'ye bağlı) sensör verileri sensorFull.py dosyasında tek noktada toplandı.</a:t>
            </a:r>
          </a:p>
          <a:p>
            <a:pPr algn="l">
              <a:lnSpc>
                <a:spcPts val="2318"/>
              </a:lnSpc>
            </a:pPr>
            <a:r>
              <a:rPr lang="en-US" sz="165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Veri Akışı Bu merkezi veriler, hem yapay zekaya beslendi hem de WebSocket üzerinden arayüze ve veritabanına gönderildi.</a:t>
            </a:r>
          </a:p>
          <a:p>
            <a:pPr algn="l">
              <a:lnSpc>
                <a:spcPts val="2318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182549" y="7148946"/>
            <a:ext cx="407866" cy="281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9"/>
              </a:lnSpc>
              <a:spcBef>
                <a:spcPct val="0"/>
              </a:spcBef>
            </a:pPr>
            <a:r>
              <a:rPr lang="en-US" b="true" sz="165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9788334" y="2232780"/>
            <a:ext cx="7047603" cy="6847981"/>
            <a:chOff x="0" y="0"/>
            <a:chExt cx="1856159" cy="180358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856159" cy="1803584"/>
            </a:xfrm>
            <a:custGeom>
              <a:avLst/>
              <a:gdLst/>
              <a:ahLst/>
              <a:cxnLst/>
              <a:rect r="r" b="b" t="t" l="l"/>
              <a:pathLst>
                <a:path h="1803584" w="1856159">
                  <a:moveTo>
                    <a:pt x="0" y="0"/>
                  </a:moveTo>
                  <a:lnTo>
                    <a:pt x="1856159" y="0"/>
                  </a:lnTo>
                  <a:lnTo>
                    <a:pt x="1856159" y="1803584"/>
                  </a:lnTo>
                  <a:lnTo>
                    <a:pt x="0" y="1803584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856159" cy="18416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6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240375" y="8165445"/>
            <a:ext cx="47625" cy="1092855"/>
            <a:chOff x="0" y="0"/>
            <a:chExt cx="12543" cy="2878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287830"/>
            </a:xfrm>
            <a:custGeom>
              <a:avLst/>
              <a:gdLst/>
              <a:ahLst/>
              <a:cxnLst/>
              <a:rect r="r" b="b" t="t" l="l"/>
              <a:pathLst>
                <a:path h="287830" w="12543">
                  <a:moveTo>
                    <a:pt x="0" y="0"/>
                  </a:moveTo>
                  <a:lnTo>
                    <a:pt x="12543" y="0"/>
                  </a:lnTo>
                  <a:lnTo>
                    <a:pt x="12543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3259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493371" y="2085097"/>
            <a:ext cx="11301259" cy="6116806"/>
          </a:xfrm>
          <a:custGeom>
            <a:avLst/>
            <a:gdLst/>
            <a:ahLst/>
            <a:cxnLst/>
            <a:rect r="r" b="b" t="t" l="l"/>
            <a:pathLst>
              <a:path h="6116806" w="11301259">
                <a:moveTo>
                  <a:pt x="0" y="0"/>
                </a:moveTo>
                <a:lnTo>
                  <a:pt x="11301258" y="0"/>
                </a:lnTo>
                <a:lnTo>
                  <a:pt x="11301258" y="6116806"/>
                </a:lnTo>
                <a:lnTo>
                  <a:pt x="0" y="6116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123804" y="1846023"/>
            <a:ext cx="11835988" cy="6579140"/>
            <a:chOff x="0" y="0"/>
            <a:chExt cx="3117297" cy="173277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17297" cy="1732778"/>
            </a:xfrm>
            <a:custGeom>
              <a:avLst/>
              <a:gdLst/>
              <a:ahLst/>
              <a:cxnLst/>
              <a:rect r="r" b="b" t="t" l="l"/>
              <a:pathLst>
                <a:path h="1732778" w="3117297">
                  <a:moveTo>
                    <a:pt x="0" y="0"/>
                  </a:moveTo>
                  <a:lnTo>
                    <a:pt x="3117297" y="0"/>
                  </a:lnTo>
                  <a:lnTo>
                    <a:pt x="3117297" y="1732778"/>
                  </a:lnTo>
                  <a:lnTo>
                    <a:pt x="0" y="1732778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117297" cy="17708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718918" y="379030"/>
            <a:ext cx="15610539" cy="1165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16"/>
              </a:lnSpc>
              <a:spcBef>
                <a:spcPct val="0"/>
              </a:spcBef>
            </a:pPr>
            <a:r>
              <a:rPr lang="en-US" sz="679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NEDEN ISOLATION FOREST?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240375" y="8165445"/>
            <a:ext cx="47625" cy="1092855"/>
            <a:chOff x="0" y="0"/>
            <a:chExt cx="12543" cy="2878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543" cy="287830"/>
            </a:xfrm>
            <a:custGeom>
              <a:avLst/>
              <a:gdLst/>
              <a:ahLst/>
              <a:cxnLst/>
              <a:rect r="r" b="b" t="t" l="l"/>
              <a:pathLst>
                <a:path h="287830" w="12543">
                  <a:moveTo>
                    <a:pt x="0" y="0"/>
                  </a:moveTo>
                  <a:lnTo>
                    <a:pt x="12543" y="0"/>
                  </a:lnTo>
                  <a:lnTo>
                    <a:pt x="12543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543" cy="3259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626910" y="3631111"/>
            <a:ext cx="13034180" cy="4258487"/>
          </a:xfrm>
          <a:custGeom>
            <a:avLst/>
            <a:gdLst/>
            <a:ahLst/>
            <a:cxnLst/>
            <a:rect r="r" b="b" t="t" l="l"/>
            <a:pathLst>
              <a:path h="4258487" w="13034180">
                <a:moveTo>
                  <a:pt x="0" y="0"/>
                </a:moveTo>
                <a:lnTo>
                  <a:pt x="13034180" y="0"/>
                </a:lnTo>
                <a:lnTo>
                  <a:pt x="13034180" y="4258487"/>
                </a:lnTo>
                <a:lnTo>
                  <a:pt x="0" y="42584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88" r="0" b="-58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25392" y="990235"/>
            <a:ext cx="15610539" cy="1165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16"/>
              </a:lnSpc>
              <a:spcBef>
                <a:spcPct val="0"/>
              </a:spcBef>
            </a:pPr>
            <a:r>
              <a:rPr lang="en-US" sz="679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BACKEND &amp; BULUT HABERLEŞME SENARYOSU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348909" y="2968829"/>
            <a:ext cx="13543919" cy="5456334"/>
            <a:chOff x="0" y="0"/>
            <a:chExt cx="3567123" cy="143705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567123" cy="1437059"/>
            </a:xfrm>
            <a:custGeom>
              <a:avLst/>
              <a:gdLst/>
              <a:ahLst/>
              <a:cxnLst/>
              <a:rect r="r" b="b" t="t" l="l"/>
              <a:pathLst>
                <a:path h="1437059" w="3567123">
                  <a:moveTo>
                    <a:pt x="0" y="0"/>
                  </a:moveTo>
                  <a:lnTo>
                    <a:pt x="3567123" y="0"/>
                  </a:lnTo>
                  <a:lnTo>
                    <a:pt x="3567123" y="1437059"/>
                  </a:lnTo>
                  <a:lnTo>
                    <a:pt x="0" y="1437059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567123" cy="14751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240375" y="8165445"/>
            <a:ext cx="47625" cy="1092855"/>
            <a:chOff x="0" y="0"/>
            <a:chExt cx="12543" cy="2878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543" cy="287830"/>
            </a:xfrm>
            <a:custGeom>
              <a:avLst/>
              <a:gdLst/>
              <a:ahLst/>
              <a:cxnLst/>
              <a:rect r="r" b="b" t="t" l="l"/>
              <a:pathLst>
                <a:path h="287830" w="12543">
                  <a:moveTo>
                    <a:pt x="0" y="0"/>
                  </a:moveTo>
                  <a:lnTo>
                    <a:pt x="12543" y="0"/>
                  </a:lnTo>
                  <a:lnTo>
                    <a:pt x="12543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543" cy="3259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64504" y="1514375"/>
            <a:ext cx="750600" cy="7506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13332" y="5458850"/>
            <a:ext cx="750600" cy="7506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610354" y="1594625"/>
            <a:ext cx="750600" cy="75060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648892" y="1476275"/>
            <a:ext cx="6576761" cy="3386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7"/>
              </a:lnSpc>
            </a:pPr>
            <a:r>
              <a:rPr lang="en-US" sz="192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Backend’in Amacı</a:t>
            </a:r>
          </a:p>
          <a:p>
            <a:pPr algn="l" marL="415933" indent="-207967" lvl="1">
              <a:lnSpc>
                <a:spcPts val="2697"/>
              </a:lnSpc>
              <a:buFont typeface="Arial"/>
              <a:buChar char="•"/>
            </a:pPr>
            <a:r>
              <a:rPr lang="en-US" sz="192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Backend katmanı, sistemin izlenebilir, yönetilebilir ve kayıt altına alınabilir olmasını sağlamak amacıyla tasarlanmıştır.</a:t>
            </a:r>
          </a:p>
          <a:p>
            <a:pPr algn="l" marL="415933" indent="-207967" lvl="1">
              <a:lnSpc>
                <a:spcPts val="2697"/>
              </a:lnSpc>
              <a:buFont typeface="Arial"/>
              <a:buChar char="•"/>
            </a:pPr>
            <a:r>
              <a:rPr lang="en-US" sz="192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Bu katman, rover ile kullanıcı arayüzü arasındaki tüm veri ve kontrol akışının omurgası olarak konumlandırılmıştır.</a:t>
            </a:r>
          </a:p>
          <a:p>
            <a:pPr algn="l" marL="415933" indent="-207967" lvl="1">
              <a:lnSpc>
                <a:spcPts val="2697"/>
              </a:lnSpc>
              <a:spcBef>
                <a:spcPct val="0"/>
              </a:spcBef>
              <a:buFont typeface="Arial"/>
              <a:buChar char="•"/>
            </a:pPr>
            <a:r>
              <a:rPr lang="en-US" sz="192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Mimari, ölçeklenebilirlik ve uzun vadeli sürdürülebilirlik gözetilerek oluşturulmuştur.</a:t>
            </a:r>
          </a:p>
          <a:p>
            <a:pPr algn="l">
              <a:lnSpc>
                <a:spcPts val="2697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525886" y="1748720"/>
            <a:ext cx="427837" cy="284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3"/>
              </a:lnSpc>
              <a:spcBef>
                <a:spcPct val="0"/>
              </a:spcBef>
            </a:pPr>
            <a:r>
              <a:rPr lang="en-US" b="true" sz="173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97719" y="5430275"/>
            <a:ext cx="6576761" cy="2981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2"/>
              </a:lnSpc>
            </a:pPr>
            <a:r>
              <a:rPr lang="en-US" sz="17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WebSocket İletişim Mimarisi</a:t>
            </a:r>
          </a:p>
          <a:p>
            <a:pPr algn="l" marL="375104" indent="-187552" lvl="1">
              <a:lnSpc>
                <a:spcPts val="2432"/>
              </a:lnSpc>
              <a:buFont typeface="Arial"/>
              <a:buChar char="•"/>
            </a:pPr>
            <a:r>
              <a:rPr lang="en-US" sz="17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Gerçek zamanlı veri akışı ihtiyacı nedeniyle HTTP yerine WebSocket iletişim modeli tercih edilmiştir.</a:t>
            </a:r>
          </a:p>
          <a:p>
            <a:pPr algn="l" marL="375104" indent="-187552" lvl="1">
              <a:lnSpc>
                <a:spcPts val="2432"/>
              </a:lnSpc>
              <a:buFont typeface="Arial"/>
              <a:buChar char="•"/>
            </a:pPr>
            <a:r>
              <a:rPr lang="en-US" sz="17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Sistem içi bağlantılar test edilerek kararlı veri iletimi doğrulanmış, ardından Mars Rover ile canlı entegrasyon gerçekleştirilmiştir.</a:t>
            </a:r>
          </a:p>
          <a:p>
            <a:pPr algn="l" marL="375104" indent="-187552" lvl="1">
              <a:lnSpc>
                <a:spcPts val="2432"/>
              </a:lnSpc>
              <a:spcBef>
                <a:spcPct val="0"/>
              </a:spcBef>
              <a:buFont typeface="Arial"/>
              <a:buChar char="•"/>
            </a:pPr>
            <a:r>
              <a:rPr lang="en-US" sz="17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Sürüş ve robot kolu kontrolü için ayrı WebSocket kanalları oluşturularak, kontrol trafiği ile sensör verilerinin birbirini etkilemeden iletilmesi sağlanmıştır.</a:t>
            </a:r>
          </a:p>
          <a:p>
            <a:pPr algn="l">
              <a:lnSpc>
                <a:spcPts val="2432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774713" y="5693195"/>
            <a:ext cx="427837" cy="284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3"/>
              </a:lnSpc>
              <a:spcBef>
                <a:spcPct val="0"/>
              </a:spcBef>
            </a:pPr>
            <a:r>
              <a:rPr lang="en-US" b="true" sz="173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060350" y="1485800"/>
            <a:ext cx="6576761" cy="3581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2"/>
              </a:lnSpc>
            </a:pPr>
            <a:r>
              <a:rPr lang="en-US" sz="17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Veri Yönetimi ve Depolama</a:t>
            </a:r>
          </a:p>
          <a:p>
            <a:pPr algn="l" marL="375104" indent="-187552" lvl="1">
              <a:lnSpc>
                <a:spcPts val="2432"/>
              </a:lnSpc>
              <a:buFont typeface="Arial"/>
              <a:buChar char="•"/>
            </a:pPr>
            <a:r>
              <a:rPr lang="en-US" sz="17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Rover’dan gelen veriler, yalnızca anlık izleme değil gelecekte öğrenme ve analiz amacıyla da kullanılmak üzere ele alınmıştır.</a:t>
            </a:r>
          </a:p>
          <a:p>
            <a:pPr algn="l" marL="375104" indent="-187552" lvl="1">
              <a:lnSpc>
                <a:spcPts val="2432"/>
              </a:lnSpc>
              <a:buFont typeface="Arial"/>
              <a:buChar char="•"/>
            </a:pPr>
            <a:r>
              <a:rPr lang="en-US" sz="17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Tüm operasyonel veriler PostgreSQL veritabanına kaydedilmiş ve yapay zekâ modelinin eğitimi için belirli bir süre boyunca toplanmıştır.</a:t>
            </a:r>
          </a:p>
          <a:p>
            <a:pPr algn="l" marL="375104" indent="-187552" lvl="1">
              <a:lnSpc>
                <a:spcPts val="2432"/>
              </a:lnSpc>
              <a:buFont typeface="Arial"/>
              <a:buChar char="•"/>
            </a:pPr>
            <a:r>
              <a:rPr lang="en-US" sz="17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Aynı veri akışı eş zamanlı olarak dashboard arayüzüne yönlendirilerek hem kayıt hem de anlık görselleştirme sağlanmıştır.</a:t>
            </a:r>
          </a:p>
          <a:p>
            <a:pPr algn="l">
              <a:lnSpc>
                <a:spcPts val="2432"/>
              </a:lnSpc>
            </a:pPr>
          </a:p>
          <a:p>
            <a:pPr algn="l">
              <a:lnSpc>
                <a:spcPts val="2432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9771735" y="1828970"/>
            <a:ext cx="427837" cy="284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3"/>
              </a:lnSpc>
              <a:spcBef>
                <a:spcPct val="0"/>
              </a:spcBef>
            </a:pPr>
            <a:r>
              <a:rPr lang="en-US" b="true" sz="173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9448972" y="5539101"/>
            <a:ext cx="750600" cy="750600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0894897" y="5510526"/>
            <a:ext cx="6576761" cy="2981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2"/>
              </a:lnSpc>
            </a:pPr>
            <a:r>
              <a:rPr lang="en-US" sz="17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Yapay Zekâ Entegrasyonu (Backend)</a:t>
            </a:r>
          </a:p>
          <a:p>
            <a:pPr algn="l" marL="375104" indent="-187552" lvl="1">
              <a:lnSpc>
                <a:spcPts val="2432"/>
              </a:lnSpc>
              <a:buFont typeface="Arial"/>
              <a:buChar char="•"/>
            </a:pPr>
            <a:r>
              <a:rPr lang="en-US" sz="17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Backend, yalnızca veri taşıyan bir yapı değil, yapay zekâ modelinin beslendiği merkez katman olarak konumlandırılmıştır.</a:t>
            </a:r>
          </a:p>
          <a:p>
            <a:pPr algn="l" marL="375104" indent="-187552" lvl="1">
              <a:lnSpc>
                <a:spcPts val="2432"/>
              </a:lnSpc>
              <a:buFont typeface="Arial"/>
              <a:buChar char="•"/>
            </a:pPr>
            <a:r>
              <a:rPr lang="en-US" sz="17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Veritabanına yazılan ham verilerle model eğitilmiş, tutarsızlık tespit edildiğinde yeniden eğitim süreci uygulanmıştır.</a:t>
            </a:r>
          </a:p>
          <a:p>
            <a:pPr algn="l" marL="375104" indent="-187552" lvl="1">
              <a:lnSpc>
                <a:spcPts val="2432"/>
              </a:lnSpc>
              <a:buFont typeface="Arial"/>
              <a:buChar char="•"/>
            </a:pPr>
            <a:r>
              <a:rPr lang="en-US" sz="17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Eğitilen modelden elde edilen anomali, risk seviyesi ve açıklayıcı çıktılar, frontend dashboard’a aktarılmıştır.</a:t>
            </a:r>
          </a:p>
          <a:p>
            <a:pPr algn="l">
              <a:lnSpc>
                <a:spcPts val="2432"/>
              </a:lnSpc>
              <a:spcBef>
                <a:spcPct val="0"/>
              </a:spcBef>
            </a:pPr>
            <a:r>
              <a:rPr lang="en-US" sz="17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610354" y="5773446"/>
            <a:ext cx="427837" cy="284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3"/>
              </a:lnSpc>
              <a:spcBef>
                <a:spcPct val="0"/>
              </a:spcBef>
            </a:pPr>
            <a:r>
              <a:rPr lang="en-US" b="true" sz="173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240375" y="8165445"/>
            <a:ext cx="47625" cy="1092855"/>
            <a:chOff x="0" y="0"/>
            <a:chExt cx="12543" cy="2878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543" cy="287830"/>
            </a:xfrm>
            <a:custGeom>
              <a:avLst/>
              <a:gdLst/>
              <a:ahLst/>
              <a:cxnLst/>
              <a:rect r="r" b="b" t="t" l="l"/>
              <a:pathLst>
                <a:path h="287830" w="12543">
                  <a:moveTo>
                    <a:pt x="0" y="0"/>
                  </a:moveTo>
                  <a:lnTo>
                    <a:pt x="12543" y="0"/>
                  </a:lnTo>
                  <a:lnTo>
                    <a:pt x="12543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543" cy="3259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125392" y="990235"/>
            <a:ext cx="15610539" cy="1165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16"/>
              </a:lnSpc>
              <a:spcBef>
                <a:spcPct val="0"/>
              </a:spcBef>
            </a:pPr>
            <a:r>
              <a:rPr lang="en-US" sz="679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FRONTEND, DASHBOARD &amp; OPERATÖR DENEYİMİ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69619" y="2795323"/>
            <a:ext cx="750600" cy="7506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18447" y="6739799"/>
            <a:ext cx="750600" cy="7506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515469" y="2875574"/>
            <a:ext cx="750600" cy="75060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554007" y="2757223"/>
            <a:ext cx="6576761" cy="270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7"/>
              </a:lnSpc>
            </a:pPr>
            <a:r>
              <a:rPr lang="en-US" sz="192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Frontend’in Amacı</a:t>
            </a:r>
          </a:p>
          <a:p>
            <a:pPr algn="l" marL="415933" indent="-207967" lvl="1">
              <a:lnSpc>
                <a:spcPts val="2697"/>
              </a:lnSpc>
              <a:buFont typeface="Arial"/>
              <a:buChar char="•"/>
            </a:pPr>
            <a:r>
              <a:rPr lang="en-US" sz="192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Front</a:t>
            </a:r>
            <a:r>
              <a:rPr lang="en-US" sz="192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end katmanı, sistemin operatör ile etkileşime girdiği ana arayüz olarak tasarlanmıştır.</a:t>
            </a:r>
          </a:p>
          <a:p>
            <a:pPr algn="l" marL="415933" indent="-207967" lvl="1">
              <a:lnSpc>
                <a:spcPts val="2697"/>
              </a:lnSpc>
              <a:buFont typeface="Arial"/>
              <a:buChar char="•"/>
            </a:pPr>
            <a:r>
              <a:rPr lang="en-US" sz="192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192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maç, sistemin aldığı kararları doğru, anlaşılır ve yorumlanabilir biçimde kullanıcıya aktarmaktır.</a:t>
            </a:r>
          </a:p>
          <a:p>
            <a:pPr algn="l" marL="415933" indent="-207967" lvl="1">
              <a:lnSpc>
                <a:spcPts val="2697"/>
              </a:lnSpc>
              <a:spcBef>
                <a:spcPct val="0"/>
              </a:spcBef>
              <a:buFont typeface="Arial"/>
              <a:buChar char="•"/>
            </a:pPr>
            <a:r>
              <a:rPr lang="en-US" sz="192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Böylece s</a:t>
            </a:r>
            <a:r>
              <a:rPr lang="en-US" sz="192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istem, yalnızca doğru karar veren değil, kararını doğru anlatabilen bir yapıya kavuşmuştur.</a:t>
            </a:r>
          </a:p>
          <a:p>
            <a:pPr algn="l">
              <a:lnSpc>
                <a:spcPts val="2697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431001" y="3029668"/>
            <a:ext cx="427837" cy="284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3"/>
              </a:lnSpc>
              <a:spcBef>
                <a:spcPct val="0"/>
              </a:spcBef>
            </a:pPr>
            <a:r>
              <a:rPr lang="en-US" b="true" sz="173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02834" y="6711224"/>
            <a:ext cx="6576761" cy="2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2"/>
              </a:lnSpc>
            </a:pPr>
            <a:r>
              <a:rPr lang="en-US" sz="17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Teknoloji Seçimi ve Bağlantı</a:t>
            </a:r>
          </a:p>
          <a:p>
            <a:pPr algn="l" marL="375104" indent="-187552" lvl="1">
              <a:lnSpc>
                <a:spcPts val="2432"/>
              </a:lnSpc>
              <a:buFont typeface="Arial"/>
              <a:buChar char="•"/>
            </a:pPr>
            <a:r>
              <a:rPr lang="en-US" sz="17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Kullanıcı arayüzü, komponent bazlı yapısı ve canlı veriyle uyumu nedeniyle React JS kullanılarak geliştirilmiştir.</a:t>
            </a:r>
          </a:p>
          <a:p>
            <a:pPr algn="l" marL="375104" indent="-187552" lvl="1">
              <a:lnSpc>
                <a:spcPts val="2432"/>
              </a:lnSpc>
              <a:buFont typeface="Arial"/>
              <a:buChar char="•"/>
            </a:pPr>
            <a:r>
              <a:rPr lang="en-US" sz="17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Fron</a:t>
            </a:r>
            <a:r>
              <a:rPr lang="en-US" sz="17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tend–backend arasında çift yönlü ve gerçek zamanlı iletişim için WebSocket mimarisi tercih edilmiştir.</a:t>
            </a:r>
          </a:p>
          <a:p>
            <a:pPr algn="l" marL="375104" indent="-187552" lvl="1">
              <a:lnSpc>
                <a:spcPts val="2432"/>
              </a:lnSpc>
              <a:spcBef>
                <a:spcPct val="0"/>
              </a:spcBef>
              <a:buFont typeface="Arial"/>
              <a:buChar char="•"/>
            </a:pPr>
            <a:r>
              <a:rPr lang="en-US" sz="17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Gelen t</a:t>
            </a:r>
            <a:r>
              <a:rPr lang="en-US" sz="17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üm veriler, bileşen bazında dağıtılmak yerine global state yapısında tutulmuş, böylece performans ve veri tutarlılığı sağlanmıştır.</a:t>
            </a:r>
          </a:p>
          <a:p>
            <a:pPr algn="l">
              <a:lnSpc>
                <a:spcPts val="2432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679828" y="6974144"/>
            <a:ext cx="427837" cy="284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3"/>
              </a:lnSpc>
              <a:spcBef>
                <a:spcPct val="0"/>
              </a:spcBef>
            </a:pPr>
            <a:r>
              <a:rPr lang="en-US" b="true" sz="173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965465" y="2766748"/>
            <a:ext cx="6576761" cy="2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2"/>
              </a:lnSpc>
            </a:pPr>
            <a:r>
              <a:rPr lang="en-US" sz="17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Dashboard Tasarımı ve</a:t>
            </a:r>
            <a:r>
              <a:rPr lang="en-US" sz="17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Veri Görselleştirme</a:t>
            </a:r>
          </a:p>
          <a:p>
            <a:pPr algn="l" marL="375104" indent="-187552" lvl="1">
              <a:lnSpc>
                <a:spcPts val="2432"/>
              </a:lnSpc>
              <a:buFont typeface="Arial"/>
              <a:buChar char="•"/>
            </a:pPr>
            <a:r>
              <a:rPr lang="en-US" sz="17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Dashboard mimarisi, DashboardPage.jsx ve ControlPanel.js olmak üzere iki ana bileşen üzerine kurulmuştur.</a:t>
            </a:r>
          </a:p>
          <a:p>
            <a:pPr algn="l" marL="375104" indent="-187552" lvl="1">
              <a:lnSpc>
                <a:spcPts val="2432"/>
              </a:lnSpc>
              <a:buFont typeface="Arial"/>
              <a:buChar char="•"/>
            </a:pPr>
            <a:r>
              <a:rPr lang="en-US" sz="17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n-US" sz="17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anlı sensör verileri, gerçek zamanlı çizgi grafikler ve destekleyici analiz göstergeleri ile görselleştirilmiştir.</a:t>
            </a:r>
          </a:p>
          <a:p>
            <a:pPr algn="l" marL="375104" indent="-187552" lvl="1">
              <a:lnSpc>
                <a:spcPts val="2432"/>
              </a:lnSpc>
              <a:buFont typeface="Arial"/>
              <a:buChar char="•"/>
            </a:pPr>
            <a:r>
              <a:rPr lang="en-US" sz="17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Tas</a:t>
            </a:r>
            <a:r>
              <a:rPr lang="en-US" sz="17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arımın temel amacı, veri göstermekten ziyade operatörün karar süresini kısaltmaktır.</a:t>
            </a:r>
          </a:p>
          <a:p>
            <a:pPr algn="l">
              <a:lnSpc>
                <a:spcPts val="2432"/>
              </a:lnSpc>
            </a:pPr>
          </a:p>
          <a:p>
            <a:pPr algn="l">
              <a:lnSpc>
                <a:spcPts val="2432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9676850" y="3109919"/>
            <a:ext cx="427837" cy="284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3"/>
              </a:lnSpc>
              <a:spcBef>
                <a:spcPct val="0"/>
              </a:spcBef>
            </a:pPr>
            <a:r>
              <a:rPr lang="en-US" b="true" sz="173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9354087" y="6820049"/>
            <a:ext cx="750600" cy="750600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0800012" y="6791474"/>
            <a:ext cx="6576761" cy="2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2"/>
              </a:lnSpc>
            </a:pPr>
            <a:r>
              <a:rPr lang="en-US" sz="17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Kontrol Paneli ve Geri Bildirim</a:t>
            </a:r>
          </a:p>
          <a:p>
            <a:pPr algn="l" marL="375104" indent="-187552" lvl="1">
              <a:lnSpc>
                <a:spcPts val="2432"/>
              </a:lnSpc>
              <a:buFont typeface="Arial"/>
              <a:buChar char="•"/>
            </a:pPr>
            <a:r>
              <a:rPr lang="en-US" sz="17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Dashbo</a:t>
            </a:r>
            <a:r>
              <a:rPr lang="en-US" sz="17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ard yalnızca izleme arayüzü değil, aynı zamanda aktif bir kontrol merkezi olarak tasarlanmıştır.</a:t>
            </a:r>
          </a:p>
          <a:p>
            <a:pPr algn="l" marL="375104" indent="-187552" lvl="1">
              <a:lnSpc>
                <a:spcPts val="2432"/>
              </a:lnSpc>
              <a:buFont typeface="Arial"/>
              <a:buChar char="•"/>
            </a:pPr>
            <a:r>
              <a:rPr lang="en-US" sz="17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Rov</a:t>
            </a:r>
            <a:r>
              <a:rPr lang="en-US" sz="17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 kontrolü için joystick mantığında fiziksel butonlar geliştirilmiş ve komutların backend üzerinden doğru şekilde iletildiği doğrulanmıştır.</a:t>
            </a:r>
          </a:p>
          <a:p>
            <a:pPr algn="l" marL="375104" indent="-187552" lvl="1">
              <a:lnSpc>
                <a:spcPts val="2432"/>
              </a:lnSpc>
              <a:buFont typeface="Arial"/>
              <a:buChar char="•"/>
            </a:pPr>
            <a:r>
              <a:rPr lang="en-US" sz="17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Yapay</a:t>
            </a:r>
            <a:r>
              <a:rPr lang="en-US" sz="17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zekâ tarafından tespit edilen anomaliler, neden–sonuç ilişkisiyle birlikte dashboard üzerinde gösterilmiştir.</a:t>
            </a:r>
          </a:p>
          <a:p>
            <a:pPr algn="l">
              <a:lnSpc>
                <a:spcPts val="2432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9515469" y="7054394"/>
            <a:ext cx="427837" cy="284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3"/>
              </a:lnSpc>
              <a:spcBef>
                <a:spcPct val="0"/>
              </a:spcBef>
            </a:pPr>
            <a:r>
              <a:rPr lang="en-US" b="true" sz="173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240375" y="8165445"/>
            <a:ext cx="47625" cy="1092855"/>
            <a:chOff x="0" y="0"/>
            <a:chExt cx="12543" cy="2878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543" cy="287830"/>
            </a:xfrm>
            <a:custGeom>
              <a:avLst/>
              <a:gdLst/>
              <a:ahLst/>
              <a:cxnLst/>
              <a:rect r="r" b="b" t="t" l="l"/>
              <a:pathLst>
                <a:path h="287830" w="12543">
                  <a:moveTo>
                    <a:pt x="0" y="0"/>
                  </a:moveTo>
                  <a:lnTo>
                    <a:pt x="12543" y="0"/>
                  </a:lnTo>
                  <a:lnTo>
                    <a:pt x="12543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543" cy="3259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578584" y="2962385"/>
            <a:ext cx="14003048" cy="3798327"/>
          </a:xfrm>
          <a:custGeom>
            <a:avLst/>
            <a:gdLst/>
            <a:ahLst/>
            <a:cxnLst/>
            <a:rect r="r" b="b" t="t" l="l"/>
            <a:pathLst>
              <a:path h="3798327" w="14003048">
                <a:moveTo>
                  <a:pt x="0" y="0"/>
                </a:moveTo>
                <a:lnTo>
                  <a:pt x="14003048" y="0"/>
                </a:lnTo>
                <a:lnTo>
                  <a:pt x="14003048" y="3798327"/>
                </a:lnTo>
                <a:lnTo>
                  <a:pt x="0" y="37983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6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240375" y="8165445"/>
            <a:ext cx="47625" cy="1092855"/>
            <a:chOff x="0" y="0"/>
            <a:chExt cx="12543" cy="2878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287830"/>
            </a:xfrm>
            <a:custGeom>
              <a:avLst/>
              <a:gdLst/>
              <a:ahLst/>
              <a:cxnLst/>
              <a:rect r="r" b="b" t="t" l="l"/>
              <a:pathLst>
                <a:path h="287830" w="12543">
                  <a:moveTo>
                    <a:pt x="0" y="0"/>
                  </a:moveTo>
                  <a:lnTo>
                    <a:pt x="12543" y="0"/>
                  </a:lnTo>
                  <a:lnTo>
                    <a:pt x="12543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3259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639338" y="221563"/>
            <a:ext cx="8298949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EKİBİMİZ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816396" y="4438590"/>
            <a:ext cx="4778542" cy="0"/>
          </a:xfrm>
          <a:prstGeom prst="line">
            <a:avLst/>
          </a:prstGeom>
          <a:ln cap="flat" w="28575">
            <a:solidFill>
              <a:srgbClr val="6D442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816396" y="2129744"/>
            <a:ext cx="4778542" cy="0"/>
          </a:xfrm>
          <a:prstGeom prst="line">
            <a:avLst/>
          </a:prstGeom>
          <a:ln cap="flat" w="28575">
            <a:solidFill>
              <a:srgbClr val="6D442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825183" y="2127278"/>
            <a:ext cx="0" cy="2294159"/>
          </a:xfrm>
          <a:prstGeom prst="line">
            <a:avLst/>
          </a:prstGeom>
          <a:ln cap="flat" w="19050">
            <a:solidFill>
              <a:srgbClr val="6D442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997846" y="2294839"/>
            <a:ext cx="4110342" cy="403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6"/>
              </a:lnSpc>
            </a:pPr>
            <a:r>
              <a:rPr lang="en-US" sz="2090" spc="-41" b="true">
                <a:solidFill>
                  <a:srgbClr val="6D4428"/>
                </a:solidFill>
                <a:latin typeface="Futura Bold"/>
                <a:ea typeface="Futura Bold"/>
                <a:cs typeface="Futura Bold"/>
                <a:sym typeface="Futura Bold"/>
              </a:rPr>
              <a:t>Ebrar KILIÇ (2023123003)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5323" y="2888528"/>
            <a:ext cx="4488131" cy="1259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7"/>
              </a:lnSpc>
            </a:pPr>
            <a:r>
              <a:rPr lang="en-US" sz="1419">
                <a:solidFill>
                  <a:srgbClr val="FFFFFF"/>
                </a:solidFill>
                <a:latin typeface="Futura Light"/>
                <a:ea typeface="Futura Light"/>
                <a:cs typeface="Futura Light"/>
                <a:sym typeface="Futura Light"/>
              </a:rPr>
              <a:t>Proje Yöneticisi &amp; Gömülü Sistemler Lideri</a:t>
            </a:r>
          </a:p>
          <a:p>
            <a:pPr algn="l">
              <a:lnSpc>
                <a:spcPts val="1987"/>
              </a:lnSpc>
            </a:pPr>
            <a:r>
              <a:rPr lang="en-US" sz="1419">
                <a:solidFill>
                  <a:srgbClr val="FFFFFF"/>
                </a:solidFill>
                <a:latin typeface="Futura Light"/>
                <a:ea typeface="Futura Light"/>
                <a:cs typeface="Futura Light"/>
                <a:sym typeface="Futura Light"/>
              </a:rPr>
              <a:t> Projenin elektromekanik yapısını, güç dağıtım mimarisini ve donanım entegrasyonunu yönetmiştir. Sistem bileşenlerinin uyumlu çalışması ve teknik kararların koordinasyonundan sorumludur.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25183" y="4605277"/>
            <a:ext cx="3919522" cy="403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6"/>
              </a:lnSpc>
            </a:pPr>
            <a:r>
              <a:rPr lang="en-US" sz="2090" spc="-41" b="true">
                <a:solidFill>
                  <a:srgbClr val="6D4428"/>
                </a:solidFill>
                <a:latin typeface="Futura Bold"/>
                <a:ea typeface="Futura Bold"/>
                <a:cs typeface="Futura Bold"/>
                <a:sym typeface="Futura Bold"/>
              </a:rPr>
              <a:t>Elif Su PERİŞAN (2023123051)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6396" y="5755774"/>
            <a:ext cx="4279772" cy="87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7"/>
              </a:lnSpc>
            </a:pPr>
            <a:r>
              <a:rPr lang="en-US" sz="1219">
                <a:solidFill>
                  <a:srgbClr val="000000"/>
                </a:solidFill>
                <a:latin typeface="Futura Light"/>
                <a:ea typeface="Futura Light"/>
                <a:cs typeface="Futura Light"/>
                <a:sym typeface="Futura Light"/>
              </a:rPr>
              <a:t>Lorem ipsum dolor sit amet, consectetur adipiscing elit. Donec tincidunt, magna vitae imperdiet accumsan, tortor dui viverra arcu, nec laoreet massa eros a erat. Orci varius natoque penatibus et magnis dis parturient montes, nascetur ridiculus mus. </a:t>
            </a:r>
          </a:p>
        </p:txBody>
      </p:sp>
      <p:sp>
        <p:nvSpPr>
          <p:cNvPr name="Freeform 16" id="16"/>
          <p:cNvSpPr/>
          <p:nvPr/>
        </p:nvSpPr>
        <p:spPr>
          <a:xfrm flipH="true" flipV="true" rot="0">
            <a:off x="5485977" y="1429449"/>
            <a:ext cx="728095" cy="700295"/>
          </a:xfrm>
          <a:custGeom>
            <a:avLst/>
            <a:gdLst/>
            <a:ahLst/>
            <a:cxnLst/>
            <a:rect r="r" b="b" t="t" l="l"/>
            <a:pathLst>
              <a:path h="700295" w="728095">
                <a:moveTo>
                  <a:pt x="728094" y="700295"/>
                </a:moveTo>
                <a:lnTo>
                  <a:pt x="0" y="700295"/>
                </a:lnTo>
                <a:lnTo>
                  <a:pt x="0" y="0"/>
                </a:lnTo>
                <a:lnTo>
                  <a:pt x="728094" y="0"/>
                </a:lnTo>
                <a:lnTo>
                  <a:pt x="728094" y="70029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05674" y="8906794"/>
            <a:ext cx="646966" cy="622264"/>
          </a:xfrm>
          <a:custGeom>
            <a:avLst/>
            <a:gdLst/>
            <a:ahLst/>
            <a:cxnLst/>
            <a:rect r="r" b="b" t="t" l="l"/>
            <a:pathLst>
              <a:path h="622264" w="646966">
                <a:moveTo>
                  <a:pt x="0" y="0"/>
                </a:moveTo>
                <a:lnTo>
                  <a:pt x="646966" y="0"/>
                </a:lnTo>
                <a:lnTo>
                  <a:pt x="646966" y="622264"/>
                </a:lnTo>
                <a:lnTo>
                  <a:pt x="0" y="6222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8" id="18"/>
          <p:cNvSpPr/>
          <p:nvPr/>
        </p:nvSpPr>
        <p:spPr>
          <a:xfrm>
            <a:off x="5604463" y="4421437"/>
            <a:ext cx="0" cy="2294159"/>
          </a:xfrm>
          <a:prstGeom prst="line">
            <a:avLst/>
          </a:prstGeom>
          <a:ln cap="flat" w="19050">
            <a:solidFill>
              <a:srgbClr val="6D442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816396" y="6729883"/>
            <a:ext cx="4778542" cy="0"/>
          </a:xfrm>
          <a:prstGeom prst="line">
            <a:avLst/>
          </a:prstGeom>
          <a:ln cap="flat" w="28575">
            <a:solidFill>
              <a:srgbClr val="6D442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834708" y="6744170"/>
            <a:ext cx="0" cy="2294159"/>
          </a:xfrm>
          <a:prstGeom prst="line">
            <a:avLst/>
          </a:prstGeom>
          <a:ln cap="flat" w="19050">
            <a:solidFill>
              <a:srgbClr val="6D442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834708" y="9024041"/>
            <a:ext cx="4778542" cy="0"/>
          </a:xfrm>
          <a:prstGeom prst="line">
            <a:avLst/>
          </a:prstGeom>
          <a:ln cap="flat" w="28575">
            <a:solidFill>
              <a:srgbClr val="6D442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2" id="22"/>
          <p:cNvSpPr txBox="true"/>
          <p:nvPr/>
        </p:nvSpPr>
        <p:spPr>
          <a:xfrm rot="0">
            <a:off x="1015323" y="6896570"/>
            <a:ext cx="3919522" cy="403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6"/>
              </a:lnSpc>
            </a:pPr>
            <a:r>
              <a:rPr lang="en-US" sz="2090" spc="-41" b="true">
                <a:solidFill>
                  <a:srgbClr val="6D4428"/>
                </a:solidFill>
                <a:latin typeface="Futura Bold"/>
                <a:ea typeface="Futura Bold"/>
                <a:cs typeface="Futura Bold"/>
                <a:sym typeface="Futura Bold"/>
              </a:rPr>
              <a:t> Beyda TURA (2023141002)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97846" y="7623609"/>
            <a:ext cx="4488131" cy="87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7"/>
              </a:lnSpc>
            </a:pPr>
            <a:r>
              <a:rPr lang="en-US" sz="1219">
                <a:solidFill>
                  <a:srgbClr val="000000"/>
                </a:solidFill>
                <a:latin typeface="Futura Light"/>
                <a:ea typeface="Futura Light"/>
                <a:cs typeface="Futura Light"/>
                <a:sym typeface="Futura Light"/>
              </a:rPr>
              <a:t>Lorem ipsum dolor sit amet, consectetur adipiscing elit. Donec tincidunt, magna vitae imperdiet accumsan, tortor dui viverra arcu, nec laoreet massa eros a erat. Orci varius natoque penatibus et magnis dis parturient montes, nascetur ridiculus mus. </a:t>
            </a:r>
          </a:p>
        </p:txBody>
      </p:sp>
      <p:sp>
        <p:nvSpPr>
          <p:cNvPr name="AutoShape 24" id="24"/>
          <p:cNvSpPr/>
          <p:nvPr/>
        </p:nvSpPr>
        <p:spPr>
          <a:xfrm>
            <a:off x="6329485" y="4438590"/>
            <a:ext cx="4778542" cy="0"/>
          </a:xfrm>
          <a:prstGeom prst="line">
            <a:avLst/>
          </a:prstGeom>
          <a:ln cap="flat" w="28575">
            <a:solidFill>
              <a:srgbClr val="6D442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6329485" y="2129744"/>
            <a:ext cx="4778542" cy="0"/>
          </a:xfrm>
          <a:prstGeom prst="line">
            <a:avLst/>
          </a:prstGeom>
          <a:ln cap="flat" w="28575">
            <a:solidFill>
              <a:srgbClr val="6D442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6" id="26"/>
          <p:cNvSpPr txBox="true"/>
          <p:nvPr/>
        </p:nvSpPr>
        <p:spPr>
          <a:xfrm rot="0">
            <a:off x="6510935" y="2294839"/>
            <a:ext cx="4110342" cy="403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6"/>
              </a:lnSpc>
            </a:pPr>
            <a:r>
              <a:rPr lang="en-US" sz="2090" spc="-41" b="true">
                <a:solidFill>
                  <a:srgbClr val="6D4428"/>
                </a:solidFill>
                <a:latin typeface="Futura Bold"/>
                <a:ea typeface="Futura Bold"/>
                <a:cs typeface="Futura Bold"/>
                <a:sym typeface="Futura Bold"/>
              </a:rPr>
              <a:t>Mehmet YENER (2023141311)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510935" y="2879003"/>
            <a:ext cx="4488131" cy="1259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7"/>
              </a:lnSpc>
            </a:pPr>
            <a:r>
              <a:rPr lang="en-US" sz="1419">
                <a:solidFill>
                  <a:srgbClr val="FFFFFF"/>
                </a:solidFill>
                <a:latin typeface="Futura Light"/>
                <a:ea typeface="Futura Light"/>
                <a:cs typeface="Futura Light"/>
                <a:sym typeface="Futura Light"/>
              </a:rPr>
              <a:t>Gömülü Yazılım Geliştirici &amp; Hibrit Entegrasyon</a:t>
            </a:r>
          </a:p>
          <a:p>
            <a:pPr algn="l">
              <a:lnSpc>
                <a:spcPts val="1987"/>
              </a:lnSpc>
            </a:pPr>
            <a:r>
              <a:rPr lang="en-US" sz="1419">
                <a:solidFill>
                  <a:srgbClr val="FFFFFF"/>
                </a:solidFill>
                <a:latin typeface="Futura Light"/>
                <a:ea typeface="Futura Light"/>
                <a:cs typeface="Futura Light"/>
                <a:sym typeface="Futura Light"/>
              </a:rPr>
              <a:t> Raspberry Pi ve Arduino Nano üzerindeki gömülü yazılımları geliştirmiştir. Sensör verileri, motor kontrolü ve seri haberleşmenin asenkron yapıda entegre edilmesini sağlamıştır.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338272" y="4605277"/>
            <a:ext cx="3919522" cy="403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6"/>
              </a:lnSpc>
            </a:pPr>
            <a:r>
              <a:rPr lang="en-US" sz="2090" spc="-41" b="true">
                <a:solidFill>
                  <a:srgbClr val="6D4428"/>
                </a:solidFill>
                <a:latin typeface="Futura Bold"/>
                <a:ea typeface="Futura Bold"/>
                <a:cs typeface="Futura Bold"/>
                <a:sym typeface="Futura Bold"/>
              </a:rPr>
              <a:t>Gizem ÖZBEK (2024123308)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329485" y="5755774"/>
            <a:ext cx="4279772" cy="87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7"/>
              </a:lnSpc>
            </a:pPr>
            <a:r>
              <a:rPr lang="en-US" sz="1219">
                <a:solidFill>
                  <a:srgbClr val="000000"/>
                </a:solidFill>
                <a:latin typeface="Futura Light"/>
                <a:ea typeface="Futura Light"/>
                <a:cs typeface="Futura Light"/>
                <a:sym typeface="Futura Light"/>
              </a:rPr>
              <a:t>Lorem ipsum dolor sit amet, consectetur adipiscing elit. Donec tincidunt, magna vitae imperdiet accumsan, tortor dui viverra arcu, nec laoreet massa eros a erat. Orci varius natoque penatibus et magnis dis parturient montes, nascetur ridiculus mus. </a:t>
            </a:r>
          </a:p>
        </p:txBody>
      </p:sp>
      <p:sp>
        <p:nvSpPr>
          <p:cNvPr name="Freeform 30" id="30"/>
          <p:cNvSpPr/>
          <p:nvPr/>
        </p:nvSpPr>
        <p:spPr>
          <a:xfrm flipH="true" flipV="true" rot="0">
            <a:off x="10999066" y="1429449"/>
            <a:ext cx="728095" cy="700295"/>
          </a:xfrm>
          <a:custGeom>
            <a:avLst/>
            <a:gdLst/>
            <a:ahLst/>
            <a:cxnLst/>
            <a:rect r="r" b="b" t="t" l="l"/>
            <a:pathLst>
              <a:path h="700295" w="728095">
                <a:moveTo>
                  <a:pt x="728095" y="700295"/>
                </a:moveTo>
                <a:lnTo>
                  <a:pt x="0" y="700295"/>
                </a:lnTo>
                <a:lnTo>
                  <a:pt x="0" y="0"/>
                </a:lnTo>
                <a:lnTo>
                  <a:pt x="728095" y="0"/>
                </a:lnTo>
                <a:lnTo>
                  <a:pt x="728095" y="70029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5718763" y="8906794"/>
            <a:ext cx="646966" cy="622264"/>
          </a:xfrm>
          <a:custGeom>
            <a:avLst/>
            <a:gdLst/>
            <a:ahLst/>
            <a:cxnLst/>
            <a:rect r="r" b="b" t="t" l="l"/>
            <a:pathLst>
              <a:path h="622264" w="646966">
                <a:moveTo>
                  <a:pt x="0" y="0"/>
                </a:moveTo>
                <a:lnTo>
                  <a:pt x="646967" y="0"/>
                </a:lnTo>
                <a:lnTo>
                  <a:pt x="646967" y="622264"/>
                </a:lnTo>
                <a:lnTo>
                  <a:pt x="0" y="6222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2" id="32"/>
          <p:cNvSpPr/>
          <p:nvPr/>
        </p:nvSpPr>
        <p:spPr>
          <a:xfrm>
            <a:off x="11117552" y="4421437"/>
            <a:ext cx="0" cy="2294159"/>
          </a:xfrm>
          <a:prstGeom prst="line">
            <a:avLst/>
          </a:prstGeom>
          <a:ln cap="flat" w="19050">
            <a:solidFill>
              <a:srgbClr val="6D442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6329485" y="6729883"/>
            <a:ext cx="4778542" cy="0"/>
          </a:xfrm>
          <a:prstGeom prst="line">
            <a:avLst/>
          </a:prstGeom>
          <a:ln cap="flat" w="28575">
            <a:solidFill>
              <a:srgbClr val="6D442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6347797" y="6744170"/>
            <a:ext cx="0" cy="2294159"/>
          </a:xfrm>
          <a:prstGeom prst="line">
            <a:avLst/>
          </a:prstGeom>
          <a:ln cap="flat" w="19050">
            <a:solidFill>
              <a:srgbClr val="6D442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>
            <a:off x="6347797" y="9024041"/>
            <a:ext cx="4778542" cy="0"/>
          </a:xfrm>
          <a:prstGeom prst="line">
            <a:avLst/>
          </a:prstGeom>
          <a:ln cap="flat" w="28575">
            <a:solidFill>
              <a:srgbClr val="6D442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6" id="36"/>
          <p:cNvSpPr txBox="true"/>
          <p:nvPr/>
        </p:nvSpPr>
        <p:spPr>
          <a:xfrm rot="0">
            <a:off x="6528413" y="6896570"/>
            <a:ext cx="3919522" cy="773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6"/>
              </a:lnSpc>
            </a:pPr>
            <a:r>
              <a:rPr lang="en-US" sz="2090" spc="-41" b="true">
                <a:solidFill>
                  <a:srgbClr val="6D4428"/>
                </a:solidFill>
                <a:latin typeface="Futura Bold"/>
                <a:ea typeface="Futura Bold"/>
                <a:cs typeface="Futura Bold"/>
                <a:sym typeface="Futura Bold"/>
              </a:rPr>
              <a:t>Fatma Merve KILIÇARSLAN (2024123289)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347797" y="5207611"/>
            <a:ext cx="4488131" cy="1011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7"/>
              </a:lnSpc>
            </a:pPr>
            <a:r>
              <a:rPr lang="en-US" sz="1419">
                <a:solidFill>
                  <a:srgbClr val="FFFFFF"/>
                </a:solidFill>
                <a:latin typeface="Futura Light"/>
                <a:ea typeface="Futura Light"/>
                <a:cs typeface="Futura Light"/>
                <a:sym typeface="Futura Light"/>
              </a:rPr>
              <a:t>Frontend Lideri &amp; UI/UX Tasarımcı</a:t>
            </a:r>
          </a:p>
          <a:p>
            <a:pPr algn="l">
              <a:lnSpc>
                <a:spcPts val="1987"/>
              </a:lnSpc>
            </a:pPr>
            <a:r>
              <a:rPr lang="en-US" sz="1419">
                <a:solidFill>
                  <a:srgbClr val="FFFFFF"/>
                </a:solidFill>
                <a:latin typeface="Futura Light"/>
                <a:ea typeface="Futura Light"/>
                <a:cs typeface="Futura Light"/>
                <a:sym typeface="Futura Light"/>
              </a:rPr>
              <a:t> Web tabanlı operatör kontrol panelini tasarlamış ve geliştirmiştir. Canlı verilerin kullanıcıya akıcı ve anlaşılır şekilde sunulmasını sağlamıştır.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510935" y="7623609"/>
            <a:ext cx="4488131" cy="87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7"/>
              </a:lnSpc>
            </a:pPr>
            <a:r>
              <a:rPr lang="en-US" sz="1219">
                <a:solidFill>
                  <a:srgbClr val="000000"/>
                </a:solidFill>
                <a:latin typeface="Futura Light"/>
                <a:ea typeface="Futura Light"/>
                <a:cs typeface="Futura Light"/>
                <a:sym typeface="Futura Light"/>
              </a:rPr>
              <a:t>Lorem ipsum dolor sit amet, consectetur adipiscing elit. Donec tincidunt, magna vitae imperdiet accumsan, tortor dui viverra arcu, nec laoreet massa eros a erat. Orci varius natoque penatibus et magnis dis parturient montes, nascetur ridiculus mus. </a:t>
            </a:r>
          </a:p>
        </p:txBody>
      </p:sp>
      <p:sp>
        <p:nvSpPr>
          <p:cNvPr name="AutoShape 39" id="39"/>
          <p:cNvSpPr/>
          <p:nvPr/>
        </p:nvSpPr>
        <p:spPr>
          <a:xfrm>
            <a:off x="11861625" y="4438590"/>
            <a:ext cx="4778542" cy="0"/>
          </a:xfrm>
          <a:prstGeom prst="line">
            <a:avLst/>
          </a:prstGeom>
          <a:ln cap="flat" w="28575">
            <a:solidFill>
              <a:srgbClr val="6D442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0" id="40"/>
          <p:cNvSpPr/>
          <p:nvPr/>
        </p:nvSpPr>
        <p:spPr>
          <a:xfrm>
            <a:off x="11861625" y="2129744"/>
            <a:ext cx="4778542" cy="0"/>
          </a:xfrm>
          <a:prstGeom prst="line">
            <a:avLst/>
          </a:prstGeom>
          <a:ln cap="flat" w="28575">
            <a:solidFill>
              <a:srgbClr val="6D442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1" id="41"/>
          <p:cNvSpPr txBox="true"/>
          <p:nvPr/>
        </p:nvSpPr>
        <p:spPr>
          <a:xfrm rot="0">
            <a:off x="12043075" y="2294839"/>
            <a:ext cx="4110342" cy="403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6"/>
              </a:lnSpc>
            </a:pPr>
            <a:r>
              <a:rPr lang="en-US" sz="2090" spc="-41" b="true">
                <a:solidFill>
                  <a:srgbClr val="6D4428"/>
                </a:solidFill>
                <a:latin typeface="Futura Bold"/>
                <a:ea typeface="Futura Bold"/>
                <a:cs typeface="Futura Bold"/>
                <a:sym typeface="Futura Bold"/>
              </a:rPr>
              <a:t>Onur MEŞE (2022123044)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870411" y="4605277"/>
            <a:ext cx="3919522" cy="403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6"/>
              </a:lnSpc>
            </a:pPr>
            <a:r>
              <a:rPr lang="en-US" sz="2090" spc="-41" b="true">
                <a:solidFill>
                  <a:srgbClr val="6D4428"/>
                </a:solidFill>
                <a:latin typeface="Futura Bold"/>
                <a:ea typeface="Futura Bold"/>
                <a:cs typeface="Futura Bold"/>
                <a:sym typeface="Futura Bold"/>
              </a:rPr>
              <a:t>Beyza DEMİRTAŞ (2023123340)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1861625" y="5755774"/>
            <a:ext cx="4279772" cy="87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7"/>
              </a:lnSpc>
            </a:pPr>
            <a:r>
              <a:rPr lang="en-US" sz="1219">
                <a:solidFill>
                  <a:srgbClr val="000000"/>
                </a:solidFill>
                <a:latin typeface="Futura Light"/>
                <a:ea typeface="Futura Light"/>
                <a:cs typeface="Futura Light"/>
                <a:sym typeface="Futura Light"/>
              </a:rPr>
              <a:t>Lorem ipsum dolor sit amet, consectetur adipiscing elit. Donec tincidunt, magna vitae imperdiet accumsan, tortor dui viverra arcu, nec laoreet massa eros a erat. Orci varius natoque penatibus et magnis dis parturient montes, nascetur ridiculus mus. </a:t>
            </a:r>
          </a:p>
        </p:txBody>
      </p:sp>
      <p:sp>
        <p:nvSpPr>
          <p:cNvPr name="Freeform 44" id="44"/>
          <p:cNvSpPr/>
          <p:nvPr/>
        </p:nvSpPr>
        <p:spPr>
          <a:xfrm flipH="true" flipV="true" rot="0">
            <a:off x="16531205" y="1429449"/>
            <a:ext cx="728095" cy="700295"/>
          </a:xfrm>
          <a:custGeom>
            <a:avLst/>
            <a:gdLst/>
            <a:ahLst/>
            <a:cxnLst/>
            <a:rect r="r" b="b" t="t" l="l"/>
            <a:pathLst>
              <a:path h="700295" w="728095">
                <a:moveTo>
                  <a:pt x="728095" y="700295"/>
                </a:moveTo>
                <a:lnTo>
                  <a:pt x="0" y="700295"/>
                </a:lnTo>
                <a:lnTo>
                  <a:pt x="0" y="0"/>
                </a:lnTo>
                <a:lnTo>
                  <a:pt x="728095" y="0"/>
                </a:lnTo>
                <a:lnTo>
                  <a:pt x="728095" y="70029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1250902" y="8906794"/>
            <a:ext cx="646966" cy="622264"/>
          </a:xfrm>
          <a:custGeom>
            <a:avLst/>
            <a:gdLst/>
            <a:ahLst/>
            <a:cxnLst/>
            <a:rect r="r" b="b" t="t" l="l"/>
            <a:pathLst>
              <a:path h="622264" w="646966">
                <a:moveTo>
                  <a:pt x="0" y="0"/>
                </a:moveTo>
                <a:lnTo>
                  <a:pt x="646967" y="0"/>
                </a:lnTo>
                <a:lnTo>
                  <a:pt x="646967" y="622264"/>
                </a:lnTo>
                <a:lnTo>
                  <a:pt x="0" y="6222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6" id="46"/>
          <p:cNvSpPr/>
          <p:nvPr/>
        </p:nvSpPr>
        <p:spPr>
          <a:xfrm>
            <a:off x="16649692" y="4421437"/>
            <a:ext cx="0" cy="2294159"/>
          </a:xfrm>
          <a:prstGeom prst="line">
            <a:avLst/>
          </a:prstGeom>
          <a:ln cap="flat" w="19050">
            <a:solidFill>
              <a:srgbClr val="6D442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7" id="47"/>
          <p:cNvSpPr/>
          <p:nvPr/>
        </p:nvSpPr>
        <p:spPr>
          <a:xfrm>
            <a:off x="11861625" y="6729883"/>
            <a:ext cx="4778542" cy="0"/>
          </a:xfrm>
          <a:prstGeom prst="line">
            <a:avLst/>
          </a:prstGeom>
          <a:ln cap="flat" w="28575">
            <a:solidFill>
              <a:srgbClr val="6D442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8" id="48"/>
          <p:cNvSpPr/>
          <p:nvPr/>
        </p:nvSpPr>
        <p:spPr>
          <a:xfrm>
            <a:off x="11879936" y="6744170"/>
            <a:ext cx="0" cy="2294159"/>
          </a:xfrm>
          <a:prstGeom prst="line">
            <a:avLst/>
          </a:prstGeom>
          <a:ln cap="flat" w="19050">
            <a:solidFill>
              <a:srgbClr val="6D442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9" id="49"/>
          <p:cNvSpPr/>
          <p:nvPr/>
        </p:nvSpPr>
        <p:spPr>
          <a:xfrm>
            <a:off x="11879936" y="9024041"/>
            <a:ext cx="4778542" cy="0"/>
          </a:xfrm>
          <a:prstGeom prst="line">
            <a:avLst/>
          </a:prstGeom>
          <a:ln cap="flat" w="28575">
            <a:solidFill>
              <a:srgbClr val="6D442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0" id="50"/>
          <p:cNvSpPr txBox="true"/>
          <p:nvPr/>
        </p:nvSpPr>
        <p:spPr>
          <a:xfrm rot="0">
            <a:off x="12060552" y="6896570"/>
            <a:ext cx="3919522" cy="403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6"/>
              </a:lnSpc>
            </a:pPr>
            <a:r>
              <a:rPr lang="en-US" sz="2090" spc="-41" b="true">
                <a:solidFill>
                  <a:srgbClr val="6D4428"/>
                </a:solidFill>
                <a:latin typeface="Futura Bold"/>
                <a:ea typeface="Futura Bold"/>
                <a:cs typeface="Futura Bold"/>
                <a:sym typeface="Futura Bold"/>
              </a:rPr>
              <a:t>Tuğba ERTENGİ (2024123291)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1879936" y="5332315"/>
            <a:ext cx="4488131" cy="87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7"/>
              </a:lnSpc>
            </a:pPr>
            <a:r>
              <a:rPr lang="en-US" sz="1219">
                <a:solidFill>
                  <a:srgbClr val="000000"/>
                </a:solidFill>
                <a:latin typeface="Futura Light"/>
                <a:ea typeface="Futura Light"/>
                <a:cs typeface="Futura Light"/>
                <a:sym typeface="Futura Light"/>
              </a:rPr>
              <a:t>Lorem ipsum dolor sit amet, consectetur adipiscing elit. Donec tincidunt, magna vitae imperdiet accumsan, tortor dui viverra arcu, nec laoreet massa eros a erat. Orci varius natoque penatibus et magnis dis parturient montes, nascetur ridiculus mus. 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2043075" y="7623609"/>
            <a:ext cx="4488131" cy="87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7"/>
              </a:lnSpc>
            </a:pPr>
            <a:r>
              <a:rPr lang="en-US" sz="1219">
                <a:solidFill>
                  <a:srgbClr val="000000"/>
                </a:solidFill>
                <a:latin typeface="Futura Light"/>
                <a:ea typeface="Futura Light"/>
                <a:cs typeface="Futura Light"/>
                <a:sym typeface="Futura Light"/>
              </a:rPr>
              <a:t>Lorem ipsum dolor sit amet, consectetur adipiscing elit. Donec tincidunt, magna vitae imperdiet accumsan, tortor dui viverra arcu, nec laoreet massa eros a erat. Orci varius natoque penatibus et magnis dis parturient montes, nascetur ridiculus mus. 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2008716" y="2907779"/>
            <a:ext cx="4488131" cy="1011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7"/>
              </a:lnSpc>
            </a:pPr>
            <a:r>
              <a:rPr lang="en-US" sz="1419">
                <a:solidFill>
                  <a:srgbClr val="FFFFFF"/>
                </a:solidFill>
                <a:latin typeface="Futura Light"/>
                <a:ea typeface="Futura Light"/>
                <a:cs typeface="Futura Light"/>
                <a:sym typeface="Futura Light"/>
              </a:rPr>
              <a:t>Backend Lideri &amp; Yerel Sunucu Mimarı</a:t>
            </a:r>
          </a:p>
          <a:p>
            <a:pPr algn="l">
              <a:lnSpc>
                <a:spcPts val="1987"/>
              </a:lnSpc>
            </a:pPr>
            <a:r>
              <a:rPr lang="en-US" sz="1419">
                <a:solidFill>
                  <a:srgbClr val="FFFFFF"/>
                </a:solidFill>
                <a:latin typeface="Futura Light"/>
                <a:ea typeface="Futura Light"/>
                <a:cs typeface="Futura Light"/>
                <a:sym typeface="Futura Light"/>
              </a:rPr>
              <a:t> Sunucu, veritabanı ve WebSocket tabanlı backend altyapısını kurmuştur. Gerçek zamanlı veri akışı ve sistem güvenilirliğinden sorumludur.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852640" y="5207611"/>
            <a:ext cx="4488131" cy="1011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7"/>
              </a:lnSpc>
            </a:pPr>
            <a:r>
              <a:rPr lang="en-US" sz="1419">
                <a:solidFill>
                  <a:srgbClr val="FFFFFF"/>
                </a:solidFill>
                <a:latin typeface="Futura Light"/>
                <a:ea typeface="Futura Light"/>
                <a:cs typeface="Futura Light"/>
                <a:sym typeface="Futura Light"/>
              </a:rPr>
              <a:t>İletişim Mimarı &amp; Ağ Yöneticisi</a:t>
            </a:r>
          </a:p>
          <a:p>
            <a:pPr algn="l">
              <a:lnSpc>
                <a:spcPts val="1987"/>
              </a:lnSpc>
            </a:pPr>
            <a:r>
              <a:rPr lang="en-US" sz="1419">
                <a:solidFill>
                  <a:srgbClr val="FFFFFF"/>
                </a:solidFill>
                <a:latin typeface="Futura Light"/>
                <a:ea typeface="Futura Light"/>
                <a:cs typeface="Futura Light"/>
                <a:sym typeface="Futura Light"/>
              </a:rPr>
              <a:t> Robot ile kontrol istasyonu arasındaki veri trafiğini yönetmiştir. Bağlantı sürekliliği ve anlık durum takibini sağlayan iletişim mekanizmalarını geliştirmiştir.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1897869" y="5261427"/>
            <a:ext cx="4488131" cy="1011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7"/>
              </a:lnSpc>
            </a:pPr>
            <a:r>
              <a:rPr lang="en-US" sz="1419">
                <a:solidFill>
                  <a:srgbClr val="FFFFFF"/>
                </a:solidFill>
                <a:latin typeface="Futura Light"/>
                <a:ea typeface="Futura Light"/>
                <a:cs typeface="Futura Light"/>
                <a:sym typeface="Futura Light"/>
              </a:rPr>
              <a:t>Veri Görselleştirme Uzmanı</a:t>
            </a:r>
          </a:p>
          <a:p>
            <a:pPr algn="l">
              <a:lnSpc>
                <a:spcPts val="1987"/>
              </a:lnSpc>
            </a:pPr>
            <a:r>
              <a:rPr lang="en-US" sz="1419">
                <a:solidFill>
                  <a:srgbClr val="FFFFFF"/>
                </a:solidFill>
                <a:latin typeface="Futura Light"/>
                <a:ea typeface="Futura Light"/>
                <a:cs typeface="Futura Light"/>
                <a:sym typeface="Futura Light"/>
              </a:rPr>
              <a:t> Sensör verilerini canlı grafiklere dönüştürmüştür. Anomali durumlarının kullanıcı tarafından hızlıca fark edilmesini sağlayan görsel uyarı sistemlerini geliştirmiştir.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997846" y="7480734"/>
            <a:ext cx="4488131" cy="1011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7"/>
              </a:lnSpc>
            </a:pPr>
            <a:r>
              <a:rPr lang="en-US" sz="1419">
                <a:solidFill>
                  <a:srgbClr val="FFFFFF"/>
                </a:solidFill>
                <a:latin typeface="Futura Light"/>
                <a:ea typeface="Futura Light"/>
                <a:cs typeface="Futura Light"/>
                <a:sym typeface="Futura Light"/>
              </a:rPr>
              <a:t>Kontrol Sistemleri Geliştirici</a:t>
            </a:r>
          </a:p>
          <a:p>
            <a:pPr algn="l">
              <a:lnSpc>
                <a:spcPts val="1987"/>
              </a:lnSpc>
            </a:pPr>
            <a:r>
              <a:rPr lang="en-US" sz="1419">
                <a:solidFill>
                  <a:srgbClr val="FFFFFF"/>
                </a:solidFill>
                <a:latin typeface="Futura Light"/>
                <a:ea typeface="Futura Light"/>
                <a:cs typeface="Futura Light"/>
                <a:sym typeface="Futura Light"/>
              </a:rPr>
              <a:t> Kullanıcı komutlarının robota güvenli şekilde iletilmesini sağlamıştır. Kritik durumlar için hızlı müdahale sağlayan kontrol mekanizmalarını entegre etmiştir.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6544747" y="7803667"/>
            <a:ext cx="4488131" cy="764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7"/>
              </a:lnSpc>
            </a:pPr>
            <a:r>
              <a:rPr lang="en-US" sz="1419">
                <a:solidFill>
                  <a:srgbClr val="FFFFFF"/>
                </a:solidFill>
                <a:latin typeface="Futura Light"/>
                <a:ea typeface="Futura Light"/>
                <a:cs typeface="Futura Light"/>
                <a:sym typeface="Futura Light"/>
              </a:rPr>
              <a:t>Yapay Zeka Model Geliştirici</a:t>
            </a:r>
          </a:p>
          <a:p>
            <a:pPr algn="l">
              <a:lnSpc>
                <a:spcPts val="1987"/>
              </a:lnSpc>
            </a:pPr>
            <a:r>
              <a:rPr lang="en-US" sz="1419">
                <a:solidFill>
                  <a:srgbClr val="FFFFFF"/>
                </a:solidFill>
                <a:latin typeface="Futura Light"/>
                <a:ea typeface="Futura Light"/>
                <a:cs typeface="Futura Light"/>
                <a:sym typeface="Futura Light"/>
              </a:rPr>
              <a:t> Kestirimci bakım için yapay zeka modelini geliştirmiştir. Anomali tespiti ve donanım sağlığı analizinden sorumludur.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2152036" y="7631021"/>
            <a:ext cx="4488131" cy="1011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7"/>
              </a:lnSpc>
            </a:pPr>
            <a:r>
              <a:rPr lang="en-US" sz="1419">
                <a:solidFill>
                  <a:srgbClr val="FFFFFF"/>
                </a:solidFill>
                <a:latin typeface="Futura Light"/>
                <a:ea typeface="Futura Light"/>
                <a:cs typeface="Futura Light"/>
                <a:sym typeface="Futura Light"/>
              </a:rPr>
              <a:t>Veri Analisti &amp; Raporlama</a:t>
            </a:r>
          </a:p>
          <a:p>
            <a:pPr algn="l">
              <a:lnSpc>
                <a:spcPts val="1987"/>
              </a:lnSpc>
            </a:pPr>
            <a:r>
              <a:rPr lang="en-US" sz="1419">
                <a:solidFill>
                  <a:srgbClr val="FFFFFF"/>
                </a:solidFill>
                <a:latin typeface="Futura Light"/>
                <a:ea typeface="Futura Light"/>
                <a:cs typeface="Futura Light"/>
                <a:sym typeface="Futura Light"/>
              </a:rPr>
              <a:t> Sensör verilerinin analizini ve model performans değerlendirmesini yapmıştır. Teknik raporlamayı grafiksel analizlerle desteklemiştir.</a:t>
            </a:r>
          </a:p>
        </p:txBody>
      </p:sp>
      <p:sp>
        <p:nvSpPr>
          <p:cNvPr name="AutoShape 59" id="59"/>
          <p:cNvSpPr/>
          <p:nvPr/>
        </p:nvSpPr>
        <p:spPr>
          <a:xfrm>
            <a:off x="6368060" y="2127278"/>
            <a:ext cx="0" cy="2294159"/>
          </a:xfrm>
          <a:prstGeom prst="line">
            <a:avLst/>
          </a:prstGeom>
          <a:ln cap="flat" w="19050">
            <a:solidFill>
              <a:srgbClr val="6D442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0" id="60"/>
          <p:cNvSpPr/>
          <p:nvPr/>
        </p:nvSpPr>
        <p:spPr>
          <a:xfrm>
            <a:off x="11888344" y="2127278"/>
            <a:ext cx="0" cy="2294159"/>
          </a:xfrm>
          <a:prstGeom prst="line">
            <a:avLst/>
          </a:prstGeom>
          <a:ln cap="flat" w="19050">
            <a:solidFill>
              <a:srgbClr val="6D4428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6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240375" y="8165445"/>
            <a:ext cx="47625" cy="1092855"/>
            <a:chOff x="0" y="0"/>
            <a:chExt cx="12543" cy="2878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287830"/>
            </a:xfrm>
            <a:custGeom>
              <a:avLst/>
              <a:gdLst/>
              <a:ahLst/>
              <a:cxnLst/>
              <a:rect r="r" b="b" t="t" l="l"/>
              <a:pathLst>
                <a:path h="287830" w="12543">
                  <a:moveTo>
                    <a:pt x="0" y="0"/>
                  </a:moveTo>
                  <a:lnTo>
                    <a:pt x="12543" y="0"/>
                  </a:lnTo>
                  <a:lnTo>
                    <a:pt x="12543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3259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967498" y="2004165"/>
            <a:ext cx="6278671" cy="6278671"/>
            <a:chOff x="0" y="0"/>
            <a:chExt cx="1653642" cy="16536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53642" cy="1653642"/>
            </a:xfrm>
            <a:custGeom>
              <a:avLst/>
              <a:gdLst/>
              <a:ahLst/>
              <a:cxnLst/>
              <a:rect r="r" b="b" t="t" l="l"/>
              <a:pathLst>
                <a:path h="1653642" w="1653642">
                  <a:moveTo>
                    <a:pt x="0" y="0"/>
                  </a:moveTo>
                  <a:lnTo>
                    <a:pt x="1653642" y="0"/>
                  </a:lnTo>
                  <a:lnTo>
                    <a:pt x="1653642" y="1653642"/>
                  </a:lnTo>
                  <a:lnTo>
                    <a:pt x="0" y="1653642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653642" cy="1691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382297" y="2525977"/>
            <a:ext cx="5449073" cy="544907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45486" t="0" r="-45486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144000" y="2588869"/>
            <a:ext cx="7679228" cy="1581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BU GEREKSINIMLER GERÇEK HAYATTA NEREDE GERÇEKTEN ANLAMLI OLUR?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18010" y="4701968"/>
            <a:ext cx="6931209" cy="899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1"/>
              </a:lnSpc>
            </a:pPr>
            <a:r>
              <a:rPr lang="en-US" sz="172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Bu projede bizden;</a:t>
            </a:r>
          </a:p>
          <a:p>
            <a:pPr algn="ctr">
              <a:lnSpc>
                <a:spcPts val="2411"/>
              </a:lnSpc>
            </a:pPr>
            <a:r>
              <a:rPr lang="en-US" sz="172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en az 5 sensör, 3 aktüatör, Raspberry Pi, yapay zeka ve bulut tabanlı IoT entegrasyonu isteniyordu.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18010" y="6414583"/>
            <a:ext cx="6931209" cy="899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1"/>
              </a:lnSpc>
            </a:pPr>
            <a:r>
              <a:rPr lang="en-US" sz="172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Fiziksel müdahalenin mümkün olmadığı,</a:t>
            </a:r>
          </a:p>
          <a:p>
            <a:pPr algn="ctr">
              <a:lnSpc>
                <a:spcPts val="2411"/>
              </a:lnSpc>
            </a:pPr>
            <a:r>
              <a:rPr lang="en-US" sz="172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bağlantının her zaman güvenilir olmadığı</a:t>
            </a:r>
          </a:p>
          <a:p>
            <a:pPr algn="ctr">
              <a:lnSpc>
                <a:spcPts val="2411"/>
              </a:lnSpc>
              <a:spcBef>
                <a:spcPct val="0"/>
              </a:spcBef>
            </a:pPr>
            <a:r>
              <a:rPr lang="en-US" sz="172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ve donanım arızalarının kritik olduğu sistemlerde.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240375" y="8165445"/>
            <a:ext cx="47625" cy="1092855"/>
            <a:chOff x="0" y="0"/>
            <a:chExt cx="12543" cy="2878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543" cy="287830"/>
            </a:xfrm>
            <a:custGeom>
              <a:avLst/>
              <a:gdLst/>
              <a:ahLst/>
              <a:cxnLst/>
              <a:rect r="r" b="b" t="t" l="l"/>
              <a:pathLst>
                <a:path h="287830" w="12543">
                  <a:moveTo>
                    <a:pt x="0" y="0"/>
                  </a:moveTo>
                  <a:lnTo>
                    <a:pt x="12543" y="0"/>
                  </a:lnTo>
                  <a:lnTo>
                    <a:pt x="12543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543" cy="3259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640352" y="1180005"/>
            <a:ext cx="11609552" cy="1165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16"/>
              </a:lnSpc>
              <a:spcBef>
                <a:spcPct val="0"/>
              </a:spcBef>
            </a:pPr>
            <a:r>
              <a:rPr lang="en-US" sz="679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MEKANİK ŞASİ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61267" y="3755085"/>
            <a:ext cx="7958170" cy="4956788"/>
            <a:chOff x="0" y="0"/>
            <a:chExt cx="2654937" cy="165364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54937" cy="1653642"/>
            </a:xfrm>
            <a:custGeom>
              <a:avLst/>
              <a:gdLst/>
              <a:ahLst/>
              <a:cxnLst/>
              <a:rect r="r" b="b" t="t" l="l"/>
              <a:pathLst>
                <a:path h="1653642" w="2654937">
                  <a:moveTo>
                    <a:pt x="0" y="0"/>
                  </a:moveTo>
                  <a:lnTo>
                    <a:pt x="2654937" y="0"/>
                  </a:lnTo>
                  <a:lnTo>
                    <a:pt x="2654937" y="1653642"/>
                  </a:lnTo>
                  <a:lnTo>
                    <a:pt x="0" y="1653642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654937" cy="1691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095190" y="4051177"/>
            <a:ext cx="7151295" cy="4301850"/>
            <a:chOff x="0" y="0"/>
            <a:chExt cx="135118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51180" cy="812800"/>
            </a:xfrm>
            <a:custGeom>
              <a:avLst/>
              <a:gdLst/>
              <a:ahLst/>
              <a:cxnLst/>
              <a:rect r="r" b="b" t="t" l="l"/>
              <a:pathLst>
                <a:path h="812800" w="1351180">
                  <a:moveTo>
                    <a:pt x="0" y="0"/>
                  </a:moveTo>
                  <a:lnTo>
                    <a:pt x="1351180" y="0"/>
                  </a:lnTo>
                  <a:lnTo>
                    <a:pt x="135118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3535" t="0" r="-3535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774920" y="3723707"/>
            <a:ext cx="5098865" cy="4956788"/>
            <a:chOff x="0" y="0"/>
            <a:chExt cx="1701040" cy="165364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01040" cy="1653642"/>
            </a:xfrm>
            <a:custGeom>
              <a:avLst/>
              <a:gdLst/>
              <a:ahLst/>
              <a:cxnLst/>
              <a:rect r="r" b="b" t="t" l="l"/>
              <a:pathLst>
                <a:path h="1653642" w="1701040">
                  <a:moveTo>
                    <a:pt x="0" y="0"/>
                  </a:moveTo>
                  <a:lnTo>
                    <a:pt x="1701040" y="0"/>
                  </a:lnTo>
                  <a:lnTo>
                    <a:pt x="1701040" y="1653642"/>
                  </a:lnTo>
                  <a:lnTo>
                    <a:pt x="0" y="1653642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701040" cy="1691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208842" y="4019799"/>
            <a:ext cx="4294432" cy="4440355"/>
            <a:chOff x="0" y="0"/>
            <a:chExt cx="786089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86089" cy="812800"/>
            </a:xfrm>
            <a:custGeom>
              <a:avLst/>
              <a:gdLst/>
              <a:ahLst/>
              <a:cxnLst/>
              <a:rect r="r" b="b" t="t" l="l"/>
              <a:pathLst>
                <a:path h="812800" w="786089">
                  <a:moveTo>
                    <a:pt x="0" y="0"/>
                  </a:moveTo>
                  <a:lnTo>
                    <a:pt x="786089" y="0"/>
                  </a:lnTo>
                  <a:lnTo>
                    <a:pt x="786089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0" t="-14554" r="0" b="-14554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6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240375" y="8165445"/>
            <a:ext cx="47625" cy="1092855"/>
            <a:chOff x="0" y="0"/>
            <a:chExt cx="12543" cy="2878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287830"/>
            </a:xfrm>
            <a:custGeom>
              <a:avLst/>
              <a:gdLst/>
              <a:ahLst/>
              <a:cxnLst/>
              <a:rect r="r" b="b" t="t" l="l"/>
              <a:pathLst>
                <a:path h="287830" w="12543">
                  <a:moveTo>
                    <a:pt x="0" y="0"/>
                  </a:moveTo>
                  <a:lnTo>
                    <a:pt x="12543" y="0"/>
                  </a:lnTo>
                  <a:lnTo>
                    <a:pt x="12543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3259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039181" y="1028700"/>
            <a:ext cx="7958170" cy="8578235"/>
            <a:chOff x="0" y="0"/>
            <a:chExt cx="2654937" cy="28617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54937" cy="2861798"/>
            </a:xfrm>
            <a:custGeom>
              <a:avLst/>
              <a:gdLst/>
              <a:ahLst/>
              <a:cxnLst/>
              <a:rect r="r" b="b" t="t" l="l"/>
              <a:pathLst>
                <a:path h="2861798" w="2654937">
                  <a:moveTo>
                    <a:pt x="0" y="0"/>
                  </a:moveTo>
                  <a:lnTo>
                    <a:pt x="2654937" y="0"/>
                  </a:lnTo>
                  <a:lnTo>
                    <a:pt x="2654937" y="2861798"/>
                  </a:lnTo>
                  <a:lnTo>
                    <a:pt x="0" y="2861798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654937" cy="28998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654113" y="1395603"/>
            <a:ext cx="6728305" cy="7937401"/>
            <a:chOff x="0" y="0"/>
            <a:chExt cx="1351180" cy="159399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51180" cy="1593991"/>
            </a:xfrm>
            <a:custGeom>
              <a:avLst/>
              <a:gdLst/>
              <a:ahLst/>
              <a:cxnLst/>
              <a:rect r="r" b="b" t="t" l="l"/>
              <a:pathLst>
                <a:path h="1593991" w="1351180">
                  <a:moveTo>
                    <a:pt x="0" y="0"/>
                  </a:moveTo>
                  <a:lnTo>
                    <a:pt x="1351180" y="0"/>
                  </a:lnTo>
                  <a:lnTo>
                    <a:pt x="1351180" y="1593991"/>
                  </a:lnTo>
                  <a:lnTo>
                    <a:pt x="0" y="1593991"/>
                  </a:lnTo>
                  <a:close/>
                </a:path>
              </a:pathLst>
            </a:custGeom>
            <a:blipFill>
              <a:blip r:embed="rId2"/>
              <a:stretch>
                <a:fillRect l="0" t="-5745" r="0" b="-5745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536108" y="2556346"/>
            <a:ext cx="661578" cy="66157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536108" y="4339810"/>
            <a:ext cx="661578" cy="66157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536108" y="6795581"/>
            <a:ext cx="661578" cy="66157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558901" y="2565068"/>
            <a:ext cx="5237256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Rover şasisi, hızlı iterasyon ve modülerlik sağlamak amacıyla 3 boyutlu yazıcı ile üretilmiştir.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78350" y="2759509"/>
            <a:ext cx="377095" cy="28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5"/>
              </a:lnSpc>
              <a:spcBef>
                <a:spcPct val="0"/>
              </a:spcBef>
            </a:pPr>
            <a:r>
              <a:rPr lang="en-US" b="true" sz="173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558901" y="4160105"/>
            <a:ext cx="5237256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Şasi, alt katmanda güç bileşenleri, üst katmanda kontrol birimleri olacak şekilde iki katmanlı olarak tasarlanmış; böylece güç ve sinyal hatları arasındaki etkileşim azaltılmıştır.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78350" y="4542972"/>
            <a:ext cx="377095" cy="28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5"/>
              </a:lnSpc>
              <a:spcBef>
                <a:spcPct val="0"/>
              </a:spcBef>
            </a:pPr>
            <a:r>
              <a:rPr lang="en-US" b="true" sz="173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558901" y="6427451"/>
            <a:ext cx="5237256" cy="13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Hareket sistemi için 3 sağ, 3 sol olmak üzere toplam 6 DC motorlu diferansiyel sürüş mimarisi uygulanmış, bu sayede yüksek tork ve etkili manevra kabiliyeti elde edilmiştir.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78350" y="6998743"/>
            <a:ext cx="377095" cy="28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5"/>
              </a:lnSpc>
              <a:spcBef>
                <a:spcPct val="0"/>
              </a:spcBef>
            </a:pPr>
            <a:r>
              <a:rPr lang="en-US" b="true" sz="173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6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240375" y="8165445"/>
            <a:ext cx="47625" cy="1092855"/>
            <a:chOff x="0" y="0"/>
            <a:chExt cx="12543" cy="2878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287830"/>
            </a:xfrm>
            <a:custGeom>
              <a:avLst/>
              <a:gdLst/>
              <a:ahLst/>
              <a:cxnLst/>
              <a:rect r="r" b="b" t="t" l="l"/>
              <a:pathLst>
                <a:path h="287830" w="12543">
                  <a:moveTo>
                    <a:pt x="0" y="0"/>
                  </a:moveTo>
                  <a:lnTo>
                    <a:pt x="12543" y="0"/>
                  </a:lnTo>
                  <a:lnTo>
                    <a:pt x="12543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3259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301130" y="2380413"/>
            <a:ext cx="7958170" cy="6016338"/>
            <a:chOff x="0" y="0"/>
            <a:chExt cx="2654937" cy="20071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54937" cy="2007120"/>
            </a:xfrm>
            <a:custGeom>
              <a:avLst/>
              <a:gdLst/>
              <a:ahLst/>
              <a:cxnLst/>
              <a:rect r="r" b="b" t="t" l="l"/>
              <a:pathLst>
                <a:path h="2007120" w="2654937">
                  <a:moveTo>
                    <a:pt x="0" y="0"/>
                  </a:moveTo>
                  <a:lnTo>
                    <a:pt x="2654937" y="0"/>
                  </a:lnTo>
                  <a:lnTo>
                    <a:pt x="2654937" y="2007120"/>
                  </a:lnTo>
                  <a:lnTo>
                    <a:pt x="0" y="2007120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654937" cy="20452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735052" y="2676504"/>
            <a:ext cx="7151295" cy="5393028"/>
            <a:chOff x="0" y="0"/>
            <a:chExt cx="1351180" cy="101896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51180" cy="1018969"/>
            </a:xfrm>
            <a:custGeom>
              <a:avLst/>
              <a:gdLst/>
              <a:ahLst/>
              <a:cxnLst/>
              <a:rect r="r" b="b" t="t" l="l"/>
              <a:pathLst>
                <a:path h="1018969" w="1351180">
                  <a:moveTo>
                    <a:pt x="0" y="0"/>
                  </a:moveTo>
                  <a:lnTo>
                    <a:pt x="1351180" y="0"/>
                  </a:lnTo>
                  <a:lnTo>
                    <a:pt x="1351180" y="1018969"/>
                  </a:lnTo>
                  <a:lnTo>
                    <a:pt x="0" y="1018969"/>
                  </a:lnTo>
                  <a:close/>
                </a:path>
              </a:pathLst>
            </a:custGeom>
            <a:blipFill>
              <a:blip r:embed="rId2"/>
              <a:stretch>
                <a:fillRect l="0" t="-1729" r="0" b="-1729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558901" y="2819674"/>
            <a:ext cx="5237256" cy="1166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Mekanik tasarımın ardından, sistemin kontrol merkezi olarak Raspberry Pi 4 tercih edilmiş; yeterli işlem gücü sayesinde yapay zekâ, sunucu ve kontrol görevleri eş zamanlı olarak yürütülmüştür.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536108" y="2801428"/>
            <a:ext cx="661578" cy="66157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678350" y="3004590"/>
            <a:ext cx="377095" cy="28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5"/>
              </a:lnSpc>
              <a:spcBef>
                <a:spcPct val="0"/>
              </a:spcBef>
            </a:pPr>
            <a:r>
              <a:rPr lang="en-US" b="true" sz="173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58901" y="4517361"/>
            <a:ext cx="5237256" cy="871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Raspberry Pi OS üzerinde Wi-Fi yapılandırması gerçekleştirilmiş, SSH ve VNC ile sistemin uzaktan yönetimi ve gerçek zamanlı izlenmesi sağlanmıştır.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536108" y="4584891"/>
            <a:ext cx="661578" cy="66157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678350" y="4788054"/>
            <a:ext cx="377095" cy="28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5"/>
              </a:lnSpc>
              <a:spcBef>
                <a:spcPct val="0"/>
              </a:spcBef>
            </a:pPr>
            <a:r>
              <a:rPr lang="en-US" b="true" sz="173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558901" y="6238432"/>
            <a:ext cx="5237256" cy="1757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Güç ve motor kontrolünde, ilk prototipte kullanılan L298N sürücüler yetersiz akım sağladığı için terk edilmiş; 3S LiPo batarya ve BTS7960 motor sürücüleri ile motorlar ve kontrol birimleri elektriksel olarak izole edilerek kararlı ve güvenli bir yapı elde edilmiştir.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536108" y="6597037"/>
            <a:ext cx="661578" cy="661578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678350" y="6800200"/>
            <a:ext cx="377095" cy="28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5"/>
              </a:lnSpc>
              <a:spcBef>
                <a:spcPct val="0"/>
              </a:spcBef>
            </a:pPr>
            <a:r>
              <a:rPr lang="en-US" b="true" sz="173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177529" y="784651"/>
            <a:ext cx="11609552" cy="1165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16"/>
              </a:lnSpc>
              <a:spcBef>
                <a:spcPct val="0"/>
              </a:spcBef>
            </a:pPr>
            <a:r>
              <a:rPr lang="en-US" sz="679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ANA GÖMÜLÜ MİMARİ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240375" y="8165445"/>
            <a:ext cx="47625" cy="1092855"/>
            <a:chOff x="0" y="0"/>
            <a:chExt cx="12543" cy="2878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543" cy="287830"/>
            </a:xfrm>
            <a:custGeom>
              <a:avLst/>
              <a:gdLst/>
              <a:ahLst/>
              <a:cxnLst/>
              <a:rect r="r" b="b" t="t" l="l"/>
              <a:pathLst>
                <a:path h="287830" w="12543">
                  <a:moveTo>
                    <a:pt x="0" y="0"/>
                  </a:moveTo>
                  <a:lnTo>
                    <a:pt x="12543" y="0"/>
                  </a:lnTo>
                  <a:lnTo>
                    <a:pt x="12543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543" cy="3259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211976" y="2790420"/>
            <a:ext cx="13212880" cy="6016338"/>
            <a:chOff x="0" y="0"/>
            <a:chExt cx="4407969" cy="20071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07969" cy="2007120"/>
            </a:xfrm>
            <a:custGeom>
              <a:avLst/>
              <a:gdLst/>
              <a:ahLst/>
              <a:cxnLst/>
              <a:rect r="r" b="b" t="t" l="l"/>
              <a:pathLst>
                <a:path h="2007120" w="4407969">
                  <a:moveTo>
                    <a:pt x="0" y="0"/>
                  </a:moveTo>
                  <a:lnTo>
                    <a:pt x="4407969" y="0"/>
                  </a:lnTo>
                  <a:lnTo>
                    <a:pt x="4407969" y="2007120"/>
                  </a:lnTo>
                  <a:lnTo>
                    <a:pt x="0" y="2007120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407969" cy="20452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710517" y="3102075"/>
            <a:ext cx="12293943" cy="5393028"/>
            <a:chOff x="0" y="0"/>
            <a:chExt cx="2322842" cy="10189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22842" cy="1018969"/>
            </a:xfrm>
            <a:custGeom>
              <a:avLst/>
              <a:gdLst/>
              <a:ahLst/>
              <a:cxnLst/>
              <a:rect r="r" b="b" t="t" l="l"/>
              <a:pathLst>
                <a:path h="1018969" w="2322842">
                  <a:moveTo>
                    <a:pt x="0" y="0"/>
                  </a:moveTo>
                  <a:lnTo>
                    <a:pt x="2322842" y="0"/>
                  </a:lnTo>
                  <a:lnTo>
                    <a:pt x="2322842" y="1018969"/>
                  </a:lnTo>
                  <a:lnTo>
                    <a:pt x="0" y="1018969"/>
                  </a:lnTo>
                  <a:close/>
                </a:path>
              </a:pathLst>
            </a:custGeom>
            <a:blipFill>
              <a:blip r:embed="rId3"/>
              <a:stretch>
                <a:fillRect l="0" t="-772" r="0" b="-772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4987759" y="895350"/>
            <a:ext cx="7134139" cy="1165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16"/>
              </a:lnSpc>
              <a:spcBef>
                <a:spcPct val="0"/>
              </a:spcBef>
            </a:pPr>
            <a:r>
              <a:rPr lang="en-US" sz="679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ANA GÖMÜLÜ MİMARİ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6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240375" y="8165445"/>
            <a:ext cx="47625" cy="1092855"/>
            <a:chOff x="0" y="0"/>
            <a:chExt cx="12543" cy="2878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287830"/>
            </a:xfrm>
            <a:custGeom>
              <a:avLst/>
              <a:gdLst/>
              <a:ahLst/>
              <a:cxnLst/>
              <a:rect r="r" b="b" t="t" l="l"/>
              <a:pathLst>
                <a:path h="287830" w="12543">
                  <a:moveTo>
                    <a:pt x="0" y="0"/>
                  </a:moveTo>
                  <a:lnTo>
                    <a:pt x="12543" y="0"/>
                  </a:lnTo>
                  <a:lnTo>
                    <a:pt x="12543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3259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083151" y="2380413"/>
            <a:ext cx="14121698" cy="6331460"/>
            <a:chOff x="0" y="0"/>
            <a:chExt cx="4578122" cy="2052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78122" cy="2052600"/>
            </a:xfrm>
            <a:custGeom>
              <a:avLst/>
              <a:gdLst/>
              <a:ahLst/>
              <a:cxnLst/>
              <a:rect r="r" b="b" t="t" l="l"/>
              <a:pathLst>
                <a:path h="2052600" w="4578122">
                  <a:moveTo>
                    <a:pt x="0" y="0"/>
                  </a:moveTo>
                  <a:lnTo>
                    <a:pt x="4578122" y="0"/>
                  </a:lnTo>
                  <a:lnTo>
                    <a:pt x="4578122" y="2052600"/>
                  </a:lnTo>
                  <a:lnTo>
                    <a:pt x="0" y="2052600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578122" cy="209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527961" y="2748366"/>
            <a:ext cx="13293097" cy="5673837"/>
            <a:chOff x="0" y="0"/>
            <a:chExt cx="2695329" cy="115043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95329" cy="1150436"/>
            </a:xfrm>
            <a:custGeom>
              <a:avLst/>
              <a:gdLst/>
              <a:ahLst/>
              <a:cxnLst/>
              <a:rect r="r" b="b" t="t" l="l"/>
              <a:pathLst>
                <a:path h="1150436" w="2695329">
                  <a:moveTo>
                    <a:pt x="0" y="0"/>
                  </a:moveTo>
                  <a:lnTo>
                    <a:pt x="2695329" y="0"/>
                  </a:lnTo>
                  <a:lnTo>
                    <a:pt x="2695329" y="1150436"/>
                  </a:lnTo>
                  <a:lnTo>
                    <a:pt x="0" y="1150436"/>
                  </a:lnTo>
                  <a:close/>
                </a:path>
              </a:pathLst>
            </a:custGeom>
            <a:blipFill>
              <a:blip r:embed="rId2"/>
              <a:stretch>
                <a:fillRect l="-593" t="0" r="-593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5177529" y="784651"/>
            <a:ext cx="11609552" cy="1165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16"/>
              </a:lnSpc>
              <a:spcBef>
                <a:spcPct val="0"/>
              </a:spcBef>
            </a:pPr>
            <a:r>
              <a:rPr lang="en-US" sz="679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SENSÖR ENTEGRASYONU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240375" y="8165445"/>
            <a:ext cx="47625" cy="1092855"/>
            <a:chOff x="0" y="0"/>
            <a:chExt cx="12543" cy="2878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543" cy="287830"/>
            </a:xfrm>
            <a:custGeom>
              <a:avLst/>
              <a:gdLst/>
              <a:ahLst/>
              <a:cxnLst/>
              <a:rect r="r" b="b" t="t" l="l"/>
              <a:pathLst>
                <a:path h="287830" w="12543">
                  <a:moveTo>
                    <a:pt x="0" y="0"/>
                  </a:moveTo>
                  <a:lnTo>
                    <a:pt x="12543" y="0"/>
                  </a:lnTo>
                  <a:lnTo>
                    <a:pt x="12543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543" cy="3259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53364" y="2892374"/>
            <a:ext cx="14209173" cy="5273072"/>
            <a:chOff x="0" y="0"/>
            <a:chExt cx="4740344" cy="17591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740344" cy="1759158"/>
            </a:xfrm>
            <a:custGeom>
              <a:avLst/>
              <a:gdLst/>
              <a:ahLst/>
              <a:cxnLst/>
              <a:rect r="r" b="b" t="t" l="l"/>
              <a:pathLst>
                <a:path h="1759158" w="4740344">
                  <a:moveTo>
                    <a:pt x="0" y="0"/>
                  </a:moveTo>
                  <a:lnTo>
                    <a:pt x="4740344" y="0"/>
                  </a:lnTo>
                  <a:lnTo>
                    <a:pt x="4740344" y="1759158"/>
                  </a:lnTo>
                  <a:lnTo>
                    <a:pt x="0" y="1759158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740344" cy="17972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53364" y="3204029"/>
            <a:ext cx="13788778" cy="4409588"/>
            <a:chOff x="0" y="0"/>
            <a:chExt cx="3186317" cy="10189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186317" cy="1018969"/>
            </a:xfrm>
            <a:custGeom>
              <a:avLst/>
              <a:gdLst/>
              <a:ahLst/>
              <a:cxnLst/>
              <a:rect r="r" b="b" t="t" l="l"/>
              <a:pathLst>
                <a:path h="1018969" w="3186317">
                  <a:moveTo>
                    <a:pt x="0" y="0"/>
                  </a:moveTo>
                  <a:lnTo>
                    <a:pt x="3186317" y="0"/>
                  </a:lnTo>
                  <a:lnTo>
                    <a:pt x="3186317" y="1018969"/>
                  </a:lnTo>
                  <a:lnTo>
                    <a:pt x="0" y="1018969"/>
                  </a:lnTo>
                  <a:close/>
                </a:path>
              </a:pathLst>
            </a:custGeom>
            <a:blipFill>
              <a:blip r:embed="rId3"/>
              <a:stretch>
                <a:fillRect l="-2660" t="0" r="-266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6363592" y="1037678"/>
            <a:ext cx="4540614" cy="1165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16"/>
              </a:lnSpc>
              <a:spcBef>
                <a:spcPct val="0"/>
              </a:spcBef>
            </a:pPr>
            <a:r>
              <a:rPr lang="en-US" sz="679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GÜÇ DAĞITIMI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DAG7yCbMdDI</dc:identifier>
  <dcterms:modified xsi:type="dcterms:W3CDTF">2011-08-01T06:04:30Z</dcterms:modified>
  <cp:revision>1</cp:revision>
  <dc:title>Black Modern Outer Space Presentation</dc:title>
</cp:coreProperties>
</file>